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vml" ContentType="application/vnd.openxmlformats-officedocument.vmlDrawing"/>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 id="2147483663" r:id="rId2"/>
  </p:sldMasterIdLst>
  <p:notesMasterIdLst>
    <p:notesMasterId r:id="rId65"/>
  </p:notesMasterIdLst>
  <p:handoutMasterIdLst>
    <p:handoutMasterId r:id="rId66"/>
  </p:handoutMasterIdLst>
  <p:sldIdLst>
    <p:sldId id="1008" r:id="rId3"/>
    <p:sldId id="1067" r:id="rId4"/>
    <p:sldId id="1068" r:id="rId5"/>
    <p:sldId id="1069" r:id="rId6"/>
    <p:sldId id="1070" r:id="rId7"/>
    <p:sldId id="1071" r:id="rId8"/>
    <p:sldId id="1076" r:id="rId9"/>
    <p:sldId id="1077" r:id="rId10"/>
    <p:sldId id="1078" r:id="rId11"/>
    <p:sldId id="1079" r:id="rId12"/>
    <p:sldId id="1080" r:id="rId13"/>
    <p:sldId id="1081" r:id="rId14"/>
    <p:sldId id="1082" r:id="rId15"/>
    <p:sldId id="1083" r:id="rId16"/>
    <p:sldId id="1084" r:id="rId17"/>
    <p:sldId id="1085" r:id="rId18"/>
    <p:sldId id="1086" r:id="rId19"/>
    <p:sldId id="1087" r:id="rId20"/>
    <p:sldId id="1088" r:id="rId21"/>
    <p:sldId id="1089" r:id="rId22"/>
    <p:sldId id="1090" r:id="rId23"/>
    <p:sldId id="1091" r:id="rId24"/>
    <p:sldId id="1092" r:id="rId25"/>
    <p:sldId id="1095" r:id="rId26"/>
    <p:sldId id="1096" r:id="rId27"/>
    <p:sldId id="1097" r:id="rId28"/>
    <p:sldId id="1098" r:id="rId29"/>
    <p:sldId id="1099" r:id="rId30"/>
    <p:sldId id="1100" r:id="rId31"/>
    <p:sldId id="1101" r:id="rId32"/>
    <p:sldId id="1109" r:id="rId33"/>
    <p:sldId id="1110" r:id="rId34"/>
    <p:sldId id="1111" r:id="rId35"/>
    <p:sldId id="1112" r:id="rId36"/>
    <p:sldId id="1113" r:id="rId37"/>
    <p:sldId id="1114" r:id="rId38"/>
    <p:sldId id="1115" r:id="rId39"/>
    <p:sldId id="1117" r:id="rId40"/>
    <p:sldId id="1118" r:id="rId41"/>
    <p:sldId id="1119" r:id="rId42"/>
    <p:sldId id="1120" r:id="rId43"/>
    <p:sldId id="1121" r:id="rId44"/>
    <p:sldId id="1122" r:id="rId45"/>
    <p:sldId id="1123" r:id="rId46"/>
    <p:sldId id="1125" r:id="rId47"/>
    <p:sldId id="1126" r:id="rId48"/>
    <p:sldId id="1127" r:id="rId49"/>
    <p:sldId id="1128" r:id="rId50"/>
    <p:sldId id="1129" r:id="rId51"/>
    <p:sldId id="1130" r:id="rId52"/>
    <p:sldId id="1151" r:id="rId53"/>
    <p:sldId id="1131" r:id="rId54"/>
    <p:sldId id="1132" r:id="rId55"/>
    <p:sldId id="1133" r:id="rId56"/>
    <p:sldId id="1135" r:id="rId57"/>
    <p:sldId id="1136" r:id="rId58"/>
    <p:sldId id="1137" r:id="rId59"/>
    <p:sldId id="1139" r:id="rId60"/>
    <p:sldId id="1140" r:id="rId61"/>
    <p:sldId id="1141" r:id="rId62"/>
    <p:sldId id="1142" r:id="rId63"/>
    <p:sldId id="1143" r:id="rId64"/>
  </p:sldIdLst>
  <p:sldSz cx="12192000" cy="6858000"/>
  <p:notesSz cx="7099300" cy="10234613"/>
  <p:kinsoku lang="zh-CN" invalStChars="、。，．・：；？！゛゜ヽヾゝゞ々ー’”）〕］｝〉》」』】°‰′″℃￠％ぁぃぅぇぉっゃゅょゎァィゥェォッャュョヮヵヶ!%),.:;?]}｡｣､･ｧｨｩｪｫｬｭｮｯｰﾞﾟ" invalEndChars="‘“（〔［｛〈《「『【￥＄$([\{｢￡"/>
  <p:defaultTextStyle>
    <a:defPPr>
      <a:defRPr lang="en-US"/>
    </a:defPPr>
    <a:lvl1pPr algn="l" rtl="0" eaLnBrk="0" fontAlgn="base" hangingPunct="0">
      <a:lnSpc>
        <a:spcPct val="85000"/>
      </a:lnSpc>
      <a:spcBef>
        <a:spcPct val="40000"/>
      </a:spcBef>
      <a:spcAft>
        <a:spcPct val="0"/>
      </a:spcAft>
      <a:buClr>
        <a:srgbClr val="001ADC"/>
      </a:buClr>
      <a:buSzPct val="100000"/>
      <a:buFont typeface="Wingdings" panose="05000000000000000000" pitchFamily="2" charset="2"/>
      <a:buChar char="Ø"/>
      <a:defRPr b="1"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lnSpc>
        <a:spcPct val="85000"/>
      </a:lnSpc>
      <a:spcBef>
        <a:spcPct val="40000"/>
      </a:spcBef>
      <a:spcAft>
        <a:spcPct val="0"/>
      </a:spcAft>
      <a:buClr>
        <a:srgbClr val="001ADC"/>
      </a:buClr>
      <a:buSzPct val="100000"/>
      <a:buFont typeface="Wingdings" panose="05000000000000000000" pitchFamily="2" charset="2"/>
      <a:buChar char="Ø"/>
      <a:defRPr b="1"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lnSpc>
        <a:spcPct val="85000"/>
      </a:lnSpc>
      <a:spcBef>
        <a:spcPct val="40000"/>
      </a:spcBef>
      <a:spcAft>
        <a:spcPct val="0"/>
      </a:spcAft>
      <a:buClr>
        <a:srgbClr val="001ADC"/>
      </a:buClr>
      <a:buSzPct val="100000"/>
      <a:buFont typeface="Wingdings" panose="05000000000000000000" pitchFamily="2" charset="2"/>
      <a:buChar char="Ø"/>
      <a:defRPr b="1"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lnSpc>
        <a:spcPct val="85000"/>
      </a:lnSpc>
      <a:spcBef>
        <a:spcPct val="40000"/>
      </a:spcBef>
      <a:spcAft>
        <a:spcPct val="0"/>
      </a:spcAft>
      <a:buClr>
        <a:srgbClr val="001ADC"/>
      </a:buClr>
      <a:buSzPct val="100000"/>
      <a:buFont typeface="Wingdings" panose="05000000000000000000" pitchFamily="2" charset="2"/>
      <a:buChar char="Ø"/>
      <a:defRPr b="1"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lnSpc>
        <a:spcPct val="85000"/>
      </a:lnSpc>
      <a:spcBef>
        <a:spcPct val="40000"/>
      </a:spcBef>
      <a:spcAft>
        <a:spcPct val="0"/>
      </a:spcAft>
      <a:buClr>
        <a:srgbClr val="001ADC"/>
      </a:buClr>
      <a:buSzPct val="100000"/>
      <a:buFont typeface="Wingdings" panose="05000000000000000000" pitchFamily="2" charset="2"/>
      <a:buChar char="Ø"/>
      <a:defRPr b="1"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3851">
          <p15:clr>
            <a:srgbClr val="A4A3A4"/>
          </p15:clr>
        </p15:guide>
      </p15:sldGuideLst>
    </p:ext>
    <p:ext uri="{2D200454-40CA-4A62-9FC3-DE9A4176ACB9}">
      <p15:notesGuideLst xmlns:p15="http://schemas.microsoft.com/office/powerpoint/2012/main">
        <p15:guide id="1" orient="horz" pos="2884">
          <p15:clr>
            <a:srgbClr val="A4A3A4"/>
          </p15:clr>
        </p15:guide>
        <p15:guide id="2" pos="2242">
          <p15:clr>
            <a:srgbClr val="A4A3A4"/>
          </p15:clr>
        </p15:guide>
        <p15:guide id="3" orient="horz" pos="3223">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BD"/>
    <a:srgbClr val="F9FDC7"/>
    <a:srgbClr val="000099"/>
    <a:srgbClr val="535CA1"/>
    <a:srgbClr val="DDDDDD"/>
    <a:srgbClr val="EAEAEA"/>
    <a:srgbClr val="FFDA3F"/>
    <a:srgbClr val="000066"/>
    <a:srgbClr val="FF9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0A1B5D5-9B99-4C35-A422-299274C87663}" styleName="中度样式 1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494" autoAdjust="0"/>
    <p:restoredTop sz="95701" autoAdjust="0"/>
  </p:normalViewPr>
  <p:slideViewPr>
    <p:cSldViewPr>
      <p:cViewPr varScale="1">
        <p:scale>
          <a:sx n="93" d="100"/>
          <a:sy n="93" d="100"/>
        </p:scale>
        <p:origin x="240" y="424"/>
      </p:cViewPr>
      <p:guideLst>
        <p:guide orient="horz" pos="2160"/>
        <p:guide pos="3851"/>
      </p:guideLst>
    </p:cSldViewPr>
  </p:slideViewPr>
  <p:outlineViewPr>
    <p:cViewPr>
      <p:scale>
        <a:sx n="33" d="100"/>
        <a:sy n="33" d="100"/>
      </p:scale>
      <p:origin x="0" y="0"/>
    </p:cViewPr>
    <p:sldLst>
      <p:sld r:id="rId1" collapse="1"/>
      <p:sld r:id="rId2" collapse="1"/>
      <p:sld r:id="rId3" collapse="1"/>
      <p:sld r:id="rId4" collapse="1"/>
      <p:sld r:id="rId5" collapse="1"/>
      <p:sld r:id="rId6" collapse="1"/>
      <p:sld r:id="rId7" collapse="1"/>
      <p:sld r:id="rId8" collapse="1"/>
      <p:sld r:id="rId9" collapse="1"/>
      <p:sld r:id="rId10" collapse="1"/>
      <p:sld r:id="rId11" collapse="1"/>
      <p:sld r:id="rId12" collapse="1"/>
      <p:sld r:id="rId13" collapse="1"/>
      <p:sld r:id="rId14" collapse="1"/>
      <p:sld r:id="rId15" collapse="1"/>
      <p:sld r:id="rId16" collapse="1"/>
      <p:sld r:id="rId17" collapse="1"/>
      <p:sld r:id="rId18" collapse="1"/>
    </p:sldLst>
  </p:outlineViewPr>
  <p:notesTextViewPr>
    <p:cViewPr>
      <p:scale>
        <a:sx n="100" d="100"/>
        <a:sy n="100" d="100"/>
      </p:scale>
      <p:origin x="0" y="0"/>
    </p:cViewPr>
  </p:notesTextViewPr>
  <p:sorterViewPr>
    <p:cViewPr>
      <p:scale>
        <a:sx n="66" d="100"/>
        <a:sy n="66" d="100"/>
      </p:scale>
      <p:origin x="0" y="846"/>
    </p:cViewPr>
  </p:sorterViewPr>
  <p:notesViewPr>
    <p:cSldViewPr>
      <p:cViewPr varScale="1">
        <p:scale>
          <a:sx n="42" d="100"/>
          <a:sy n="42" d="100"/>
        </p:scale>
        <p:origin x="-1230" y="-96"/>
      </p:cViewPr>
      <p:guideLst>
        <p:guide orient="horz" pos="2884"/>
        <p:guide pos="2242"/>
        <p:guide orient="horz" pos="3223"/>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handoutMaster" Target="handoutMasters/handoutMaster1.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presProps" Target="pres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s>
</file>

<file path=ppt/_rels/viewProps.xml.rels><?xml version="1.0" encoding="UTF-8" standalone="yes"?>
<Relationships xmlns="http://schemas.openxmlformats.org/package/2006/relationships"><Relationship Id="rId8" Type="http://schemas.openxmlformats.org/officeDocument/2006/relationships/slide" Target="slides/slide51.xml"/><Relationship Id="rId13" Type="http://schemas.openxmlformats.org/officeDocument/2006/relationships/slide" Target="slides/slide56.xml"/><Relationship Id="rId18" Type="http://schemas.openxmlformats.org/officeDocument/2006/relationships/slide" Target="slides/slide62.xml"/><Relationship Id="rId3" Type="http://schemas.openxmlformats.org/officeDocument/2006/relationships/slide" Target="slides/slide31.xml"/><Relationship Id="rId7" Type="http://schemas.openxmlformats.org/officeDocument/2006/relationships/slide" Target="slides/slide50.xml"/><Relationship Id="rId12" Type="http://schemas.openxmlformats.org/officeDocument/2006/relationships/slide" Target="slides/slide55.xml"/><Relationship Id="rId17" Type="http://schemas.openxmlformats.org/officeDocument/2006/relationships/slide" Target="slides/slide61.xml"/><Relationship Id="rId2" Type="http://schemas.openxmlformats.org/officeDocument/2006/relationships/slide" Target="slides/slide27.xml"/><Relationship Id="rId16" Type="http://schemas.openxmlformats.org/officeDocument/2006/relationships/slide" Target="slides/slide59.xml"/><Relationship Id="rId1" Type="http://schemas.openxmlformats.org/officeDocument/2006/relationships/slide" Target="slides/slide26.xml"/><Relationship Id="rId6" Type="http://schemas.openxmlformats.org/officeDocument/2006/relationships/slide" Target="slides/slide49.xml"/><Relationship Id="rId11" Type="http://schemas.openxmlformats.org/officeDocument/2006/relationships/slide" Target="slides/slide54.xml"/><Relationship Id="rId5" Type="http://schemas.openxmlformats.org/officeDocument/2006/relationships/slide" Target="slides/slide48.xml"/><Relationship Id="rId15" Type="http://schemas.openxmlformats.org/officeDocument/2006/relationships/slide" Target="slides/slide58.xml"/><Relationship Id="rId10" Type="http://schemas.openxmlformats.org/officeDocument/2006/relationships/slide" Target="slides/slide53.xml"/><Relationship Id="rId4" Type="http://schemas.openxmlformats.org/officeDocument/2006/relationships/slide" Target="slides/slide44.xml"/><Relationship Id="rId9" Type="http://schemas.openxmlformats.org/officeDocument/2006/relationships/slide" Target="slides/slide52.xml"/><Relationship Id="rId14" Type="http://schemas.openxmlformats.org/officeDocument/2006/relationships/slide" Target="slides/slide5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7.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8.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9.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0.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46.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7245542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Rot="1" noChangeAspect="1" noChangeArrowheads="1" noTextEdit="1"/>
          </p:cNvSpPr>
          <p:nvPr>
            <p:ph type="sldImg" idx="2"/>
          </p:nvPr>
        </p:nvSpPr>
        <p:spPr bwMode="auto">
          <a:xfrm>
            <a:off x="160338" y="658813"/>
            <a:ext cx="6792912" cy="3822700"/>
          </a:xfrm>
          <a:prstGeom prst="rect">
            <a:avLst/>
          </a:prstGeom>
          <a:noFill/>
          <a:ln w="12700">
            <a:noFill/>
            <a:miter lim="800000"/>
          </a:ln>
          <a:effectLst/>
        </p:spPr>
      </p:sp>
      <p:sp>
        <p:nvSpPr>
          <p:cNvPr id="2051" name="Rectangle 3"/>
          <p:cNvSpPr>
            <a:spLocks noGrp="1" noChangeArrowheads="1"/>
          </p:cNvSpPr>
          <p:nvPr>
            <p:ph type="body" sz="quarter" idx="3"/>
          </p:nvPr>
        </p:nvSpPr>
        <p:spPr bwMode="auto">
          <a:xfrm>
            <a:off x="533576" y="4860873"/>
            <a:ext cx="6119197" cy="4605312"/>
          </a:xfrm>
          <a:prstGeom prst="rect">
            <a:avLst/>
          </a:prstGeom>
          <a:noFill/>
          <a:ln w="12700">
            <a:noFill/>
            <a:miter lim="800000"/>
          </a:ln>
          <a:effectLst/>
        </p:spPr>
        <p:txBody>
          <a:bodyPr vert="horz" wrap="square" lIns="98007" tIns="48144" rIns="98007" bIns="48144" numCol="1" anchor="t" anchorCtr="0" compatLnSpc="1"/>
          <a:lstStyle/>
          <a:p>
            <a:pPr lvl="0"/>
            <a:r>
              <a:rPr lang="en-US" altLang="zh-CN"/>
              <a:t>We want this to be in font 11 and justify.</a:t>
            </a:r>
          </a:p>
        </p:txBody>
      </p:sp>
    </p:spTree>
    <p:extLst>
      <p:ext uri="{BB962C8B-B14F-4D97-AF65-F5344CB8AC3E}">
        <p14:creationId xmlns:p14="http://schemas.microsoft.com/office/powerpoint/2010/main" val="1968892674"/>
      </p:ext>
    </p:extLst>
  </p:cSld>
  <p:clrMap bg1="lt1" tx1="dk1" bg2="lt2" tx2="dk2" accent1="accent1" accent2="accent2" accent3="accent3" accent4="accent4" accent5="accent5" accent6="accent6" hlink="hlink" folHlink="folHlink"/>
  <p:notesStyle>
    <a:lvl1pPr algn="just" rtl="0" eaLnBrk="0" fontAlgn="base" hangingPunct="0">
      <a:lnSpc>
        <a:spcPct val="90000"/>
      </a:lnSpc>
      <a:spcBef>
        <a:spcPct val="40000"/>
      </a:spcBef>
      <a:spcAft>
        <a:spcPct val="0"/>
      </a:spcAft>
      <a:defRPr sz="1100" kern="1200">
        <a:solidFill>
          <a:schemeClr val="tx1"/>
        </a:solidFill>
        <a:latin typeface="Arial" panose="020B0604020202020204" pitchFamily="34"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2"/>
          <p:cNvSpPr>
            <a:spLocks noGrp="1" noRot="1" noChangeAspect="1" noChangeArrowheads="1" noTextEdit="1"/>
          </p:cNvSpPr>
          <p:nvPr>
            <p:ph type="sldImg"/>
          </p:nvPr>
        </p:nvSpPr>
        <p:spPr>
          <a:xfrm>
            <a:off x="160338" y="658813"/>
            <a:ext cx="6792912" cy="3822700"/>
          </a:xfrm>
        </p:spPr>
      </p:sp>
      <p:sp>
        <p:nvSpPr>
          <p:cNvPr id="133123"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10129440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41883654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962989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2146619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8697339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固态盘一般机械硬盘速度的</a:t>
            </a:r>
            <a:r>
              <a:rPr lang="en-US" altLang="zh-CN" dirty="0"/>
              <a:t>5</a:t>
            </a:r>
            <a:r>
              <a:rPr lang="zh-CN" altLang="en-US" dirty="0"/>
              <a:t>倍左右，机械硬盘读写速度大概是</a:t>
            </a:r>
            <a:r>
              <a:rPr lang="en-US" altLang="zh-CN" dirty="0"/>
              <a:t>100MB/s</a:t>
            </a:r>
            <a:r>
              <a:rPr lang="zh-CN" altLang="en-US" dirty="0"/>
              <a:t>，而固态硬盘很多都可以达到</a:t>
            </a:r>
            <a:r>
              <a:rPr lang="en-US" altLang="zh-CN" dirty="0"/>
              <a:t>500MB/s</a:t>
            </a:r>
            <a:r>
              <a:rPr lang="zh-CN" altLang="en-US" dirty="0"/>
              <a:t>，甚至更高。</a:t>
            </a:r>
          </a:p>
          <a:p>
            <a:r>
              <a:rPr lang="en-US" altLang="zh-CN" dirty="0"/>
              <a:t>1</a:t>
            </a:r>
            <a:r>
              <a:rPr lang="zh-CN" altLang="en-US" dirty="0"/>
              <a:t>、固态硬盘在传输速度上有很大的优势，最高可达</a:t>
            </a:r>
            <a:r>
              <a:rPr lang="en-US" altLang="zh-CN" dirty="0"/>
              <a:t>500M/</a:t>
            </a:r>
            <a:r>
              <a:rPr lang="zh-CN" altLang="en-US" dirty="0"/>
              <a:t>秒，其中读取速度达到</a:t>
            </a:r>
            <a:r>
              <a:rPr lang="en-US" altLang="zh-CN" dirty="0"/>
              <a:t>400-600M</a:t>
            </a:r>
            <a:r>
              <a:rPr lang="zh-CN" altLang="en-US" dirty="0"/>
              <a:t>每秒，写入速度同样可以高达</a:t>
            </a:r>
            <a:r>
              <a:rPr lang="en-US" altLang="zh-CN" dirty="0"/>
              <a:t>200M</a:t>
            </a:r>
            <a:r>
              <a:rPr lang="zh-CN" altLang="en-US" dirty="0"/>
              <a:t>每秒。而传统的</a:t>
            </a:r>
            <a:r>
              <a:rPr lang="en-US" altLang="zh-CN" dirty="0"/>
              <a:t>IDE</a:t>
            </a:r>
            <a:r>
              <a:rPr lang="zh-CN" altLang="en-US" dirty="0"/>
              <a:t>硬盘读取速度极限是无法超越</a:t>
            </a:r>
            <a:r>
              <a:rPr lang="en-US" altLang="zh-CN" dirty="0"/>
              <a:t>200M</a:t>
            </a:r>
            <a:r>
              <a:rPr lang="zh-CN" altLang="en-US" dirty="0"/>
              <a:t>每秒，写入速度也很难突破</a:t>
            </a:r>
            <a:r>
              <a:rPr lang="en-US" altLang="zh-CN" dirty="0"/>
              <a:t>100M</a:t>
            </a:r>
            <a:r>
              <a:rPr lang="zh-CN" altLang="en-US" dirty="0"/>
              <a:t>每秒。</a:t>
            </a:r>
          </a:p>
          <a:p>
            <a:r>
              <a:rPr lang="en-US" altLang="zh-CN" dirty="0"/>
              <a:t>2</a:t>
            </a:r>
            <a:r>
              <a:rPr lang="zh-CN" altLang="en-US" dirty="0"/>
              <a:t>、这里的读取速度是指连续读取速度，实际计算的时候，由于普通硬盘还有寻道时间等开销，所以实际上固态硬盘的读取速度要达到普通硬盘的</a:t>
            </a:r>
            <a:r>
              <a:rPr lang="en-US" altLang="zh-CN" dirty="0"/>
              <a:t>7~8</a:t>
            </a:r>
            <a:r>
              <a:rPr lang="zh-CN" altLang="en-US" dirty="0"/>
              <a:t>倍以上。固态硬盘和普通机械硬盘区别还是非常大的，不管读写速度还是价格方面，都有巨大的差距。</a:t>
            </a:r>
          </a:p>
          <a:p>
            <a:endParaRPr lang="en-US" altLang="zh-CN" dirty="0"/>
          </a:p>
          <a:p>
            <a:r>
              <a:rPr lang="en-US" altLang="zh-CN" dirty="0"/>
              <a:t>3</a:t>
            </a:r>
            <a:r>
              <a:rPr lang="zh-CN" altLang="en-US" dirty="0"/>
              <a:t>、机械硬盘读写速度平均</a:t>
            </a:r>
            <a:r>
              <a:rPr lang="en-US" altLang="zh-CN" dirty="0"/>
              <a:t>60---200M</a:t>
            </a:r>
            <a:r>
              <a:rPr lang="zh-CN" altLang="en-US" dirty="0"/>
              <a:t>每秒。</a:t>
            </a:r>
            <a:r>
              <a:rPr lang="en-US" altLang="zh-CN" dirty="0"/>
              <a:t>2</a:t>
            </a:r>
            <a:r>
              <a:rPr lang="zh-CN" altLang="en-US" dirty="0"/>
              <a:t>、固态硬盘不同品牌型号之间，平均大约在</a:t>
            </a:r>
            <a:r>
              <a:rPr lang="en-US" altLang="zh-CN" dirty="0"/>
              <a:t>150---500M</a:t>
            </a:r>
            <a:r>
              <a:rPr lang="zh-CN" altLang="en-US" dirty="0"/>
              <a:t>每秒。</a:t>
            </a:r>
            <a:r>
              <a:rPr lang="en-US" altLang="zh-CN" dirty="0"/>
              <a:t>3</a:t>
            </a:r>
            <a:r>
              <a:rPr lang="zh-CN" altLang="en-US" dirty="0"/>
              <a:t>、</a:t>
            </a:r>
            <a:r>
              <a:rPr lang="en-US" altLang="zh-CN" dirty="0"/>
              <a:t>5400</a:t>
            </a:r>
            <a:r>
              <a:rPr lang="zh-CN" altLang="en-US" dirty="0"/>
              <a:t>转的笔记本硬盘：</a:t>
            </a:r>
            <a:r>
              <a:rPr lang="en-US" altLang="zh-CN" dirty="0"/>
              <a:t>50-90MB</a:t>
            </a:r>
            <a:r>
              <a:rPr lang="zh-CN" altLang="en-US" dirty="0"/>
              <a:t>每秒。</a:t>
            </a:r>
            <a:r>
              <a:rPr lang="en-US" altLang="zh-CN" dirty="0"/>
              <a:t>4</a:t>
            </a:r>
            <a:r>
              <a:rPr lang="zh-CN" altLang="en-US" dirty="0"/>
              <a:t>、</a:t>
            </a:r>
            <a:r>
              <a:rPr lang="en-US" altLang="zh-CN" dirty="0"/>
              <a:t>7200</a:t>
            </a:r>
            <a:r>
              <a:rPr lang="zh-CN" altLang="en-US" dirty="0"/>
              <a:t>转的台式机硬盘：</a:t>
            </a:r>
            <a:r>
              <a:rPr lang="en-US" altLang="zh-CN" dirty="0"/>
              <a:t>90-190MB</a:t>
            </a:r>
            <a:r>
              <a:rPr lang="zh-CN" altLang="en-US" dirty="0"/>
              <a:t>每秒。</a:t>
            </a:r>
          </a:p>
          <a:p>
            <a:endParaRPr lang="zh-CN" altLang="en-US" dirty="0"/>
          </a:p>
        </p:txBody>
      </p:sp>
    </p:spTree>
    <p:extLst>
      <p:ext uri="{BB962C8B-B14F-4D97-AF65-F5344CB8AC3E}">
        <p14:creationId xmlns:p14="http://schemas.microsoft.com/office/powerpoint/2010/main" val="9524680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5225834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在创建带区集时，合理的选择带区的大小非常重要。如果带区过大，可能一块磁盘上的带区空间就可以满足大部分的</a:t>
            </a:r>
            <a:r>
              <a:rPr lang="en-US" altLang="zh-CN" dirty="0"/>
              <a:t>I/O</a:t>
            </a:r>
            <a:r>
              <a:rPr lang="zh-CN" altLang="en-US" dirty="0"/>
              <a:t>操作，使数据的读写仍然只局限在少数的一、两块硬盘上，不能充分的发挥出并行操作的优势。另一方面，如果带区过小，任何</a:t>
            </a:r>
            <a:r>
              <a:rPr lang="en-US" altLang="zh-CN" dirty="0"/>
              <a:t>I/O</a:t>
            </a:r>
            <a:r>
              <a:rPr lang="zh-CN" altLang="en-US" dirty="0"/>
              <a:t>指令都可能引发大量的读写操作，占用过多的控制器总线带宽。因此，在创建带区集时，我们应当根据实际应用的需要，慎重的选择带区的大小。</a:t>
            </a:r>
            <a:r>
              <a:rPr lang="en-US" altLang="zh-CN" dirty="0"/>
              <a:t>Strip</a:t>
            </a:r>
            <a:r>
              <a:rPr lang="zh-CN" altLang="en-US"/>
              <a:t>大小：</a:t>
            </a:r>
            <a:r>
              <a:rPr lang="en-US" altLang="zh-CN" sz="1100" b="0" i="0" kern="1200">
                <a:solidFill>
                  <a:schemeClr val="tx1"/>
                </a:solidFill>
                <a:effectLst/>
                <a:latin typeface="Arial" pitchFamily="34" charset="0"/>
                <a:ea typeface="+mn-ea"/>
                <a:cs typeface="+mn-cs"/>
              </a:rPr>
              <a:t>4 </a:t>
            </a:r>
            <a:r>
              <a:rPr lang="en-US" altLang="zh-CN" sz="1100" b="0" i="0" kern="1200" dirty="0">
                <a:solidFill>
                  <a:schemeClr val="tx1"/>
                </a:solidFill>
                <a:effectLst/>
                <a:latin typeface="Arial" pitchFamily="34" charset="0"/>
                <a:ea typeface="+mn-ea"/>
                <a:cs typeface="+mn-cs"/>
              </a:rPr>
              <a:t>KB</a:t>
            </a:r>
            <a:r>
              <a:rPr lang="zh-CN" altLang="en-US" sz="1100" b="0" i="0" kern="1200" dirty="0">
                <a:solidFill>
                  <a:schemeClr val="tx1"/>
                </a:solidFill>
                <a:effectLst/>
                <a:latin typeface="Arial" pitchFamily="34" charset="0"/>
                <a:ea typeface="+mn-ea"/>
                <a:cs typeface="+mn-cs"/>
              </a:rPr>
              <a:t>、</a:t>
            </a:r>
            <a:r>
              <a:rPr lang="en-US" altLang="zh-CN" sz="1100" b="0" i="0" kern="1200" dirty="0">
                <a:solidFill>
                  <a:schemeClr val="tx1"/>
                </a:solidFill>
                <a:effectLst/>
                <a:latin typeface="Arial" pitchFamily="34" charset="0"/>
                <a:ea typeface="+mn-ea"/>
                <a:cs typeface="+mn-cs"/>
              </a:rPr>
              <a:t>8 KB</a:t>
            </a:r>
            <a:r>
              <a:rPr lang="zh-CN" altLang="en-US" sz="1100" b="0" i="0" kern="1200" dirty="0">
                <a:solidFill>
                  <a:schemeClr val="tx1"/>
                </a:solidFill>
                <a:effectLst/>
                <a:latin typeface="Arial" pitchFamily="34" charset="0"/>
                <a:ea typeface="+mn-ea"/>
                <a:cs typeface="+mn-cs"/>
              </a:rPr>
              <a:t>、</a:t>
            </a:r>
            <a:r>
              <a:rPr lang="en-US" altLang="zh-CN" sz="1100" b="0" i="0" kern="1200" dirty="0">
                <a:solidFill>
                  <a:schemeClr val="tx1"/>
                </a:solidFill>
                <a:effectLst/>
                <a:latin typeface="Arial" pitchFamily="34" charset="0"/>
                <a:ea typeface="+mn-ea"/>
                <a:cs typeface="+mn-cs"/>
              </a:rPr>
              <a:t>16 KB(</a:t>
            </a:r>
            <a:r>
              <a:rPr lang="zh-CN" altLang="en-US" sz="1100" b="0" i="0" kern="1200" dirty="0">
                <a:solidFill>
                  <a:schemeClr val="tx1"/>
                </a:solidFill>
                <a:effectLst/>
                <a:latin typeface="Arial" pitchFamily="34" charset="0"/>
                <a:ea typeface="+mn-ea"/>
                <a:cs typeface="+mn-cs"/>
              </a:rPr>
              <a:t>默认</a:t>
            </a:r>
            <a:r>
              <a:rPr lang="en-US" altLang="zh-CN" sz="1100" b="0" i="0" kern="1200" dirty="0">
                <a:solidFill>
                  <a:schemeClr val="tx1"/>
                </a:solidFill>
                <a:effectLst/>
                <a:latin typeface="Arial" pitchFamily="34" charset="0"/>
                <a:ea typeface="+mn-ea"/>
                <a:cs typeface="+mn-cs"/>
              </a:rPr>
              <a:t>)</a:t>
            </a:r>
            <a:r>
              <a:rPr lang="zh-CN" altLang="en-US" sz="1100" b="0" i="0" kern="1200" dirty="0">
                <a:solidFill>
                  <a:schemeClr val="tx1"/>
                </a:solidFill>
                <a:effectLst/>
                <a:latin typeface="Arial" pitchFamily="34" charset="0"/>
                <a:ea typeface="+mn-ea"/>
                <a:cs typeface="+mn-cs"/>
              </a:rPr>
              <a:t>、</a:t>
            </a:r>
            <a:r>
              <a:rPr lang="en-US" altLang="zh-CN" sz="1100" b="0" i="0" kern="1200" dirty="0">
                <a:solidFill>
                  <a:schemeClr val="tx1"/>
                </a:solidFill>
                <a:effectLst/>
                <a:latin typeface="Arial" pitchFamily="34" charset="0"/>
                <a:ea typeface="+mn-ea"/>
                <a:cs typeface="+mn-cs"/>
              </a:rPr>
              <a:t>32 KB</a:t>
            </a:r>
            <a:r>
              <a:rPr lang="zh-CN" altLang="en-US" sz="1100" b="0" i="0" kern="1200" dirty="0">
                <a:solidFill>
                  <a:schemeClr val="tx1"/>
                </a:solidFill>
                <a:effectLst/>
                <a:latin typeface="Arial" pitchFamily="34" charset="0"/>
                <a:ea typeface="+mn-ea"/>
                <a:cs typeface="+mn-cs"/>
              </a:rPr>
              <a:t>、</a:t>
            </a:r>
            <a:r>
              <a:rPr lang="en-US" altLang="zh-CN" sz="1100" b="0" i="0" kern="1200" dirty="0">
                <a:solidFill>
                  <a:schemeClr val="tx1"/>
                </a:solidFill>
                <a:effectLst/>
                <a:latin typeface="Arial" pitchFamily="34" charset="0"/>
                <a:ea typeface="+mn-ea"/>
                <a:cs typeface="+mn-cs"/>
              </a:rPr>
              <a:t>64 KB</a:t>
            </a:r>
            <a:r>
              <a:rPr lang="zh-CN" altLang="en-US" sz="1100" b="0" i="0" kern="1200" dirty="0">
                <a:solidFill>
                  <a:schemeClr val="tx1"/>
                </a:solidFill>
                <a:effectLst/>
                <a:latin typeface="Arial" pitchFamily="34" charset="0"/>
                <a:ea typeface="+mn-ea"/>
                <a:cs typeface="+mn-cs"/>
              </a:rPr>
              <a:t>、</a:t>
            </a:r>
            <a:r>
              <a:rPr lang="en-US" altLang="zh-CN" sz="1100" b="0" i="0" kern="1200" dirty="0">
                <a:solidFill>
                  <a:schemeClr val="tx1"/>
                </a:solidFill>
                <a:effectLst/>
                <a:latin typeface="Arial" pitchFamily="34" charset="0"/>
                <a:ea typeface="+mn-ea"/>
                <a:cs typeface="+mn-cs"/>
              </a:rPr>
              <a:t>128 KB</a:t>
            </a:r>
            <a:r>
              <a:rPr lang="zh-CN" altLang="en-US" sz="1100" b="0" i="0" kern="1200" dirty="0">
                <a:solidFill>
                  <a:schemeClr val="tx1"/>
                </a:solidFill>
                <a:effectLst/>
                <a:latin typeface="Arial" pitchFamily="34" charset="0"/>
                <a:ea typeface="+mn-ea"/>
                <a:cs typeface="+mn-cs"/>
              </a:rPr>
              <a:t>。</a:t>
            </a:r>
            <a:endParaRPr lang="zh-CN" altLang="en-US" dirty="0"/>
          </a:p>
        </p:txBody>
      </p:sp>
    </p:spTree>
    <p:extLst>
      <p:ext uri="{BB962C8B-B14F-4D97-AF65-F5344CB8AC3E}">
        <p14:creationId xmlns:p14="http://schemas.microsoft.com/office/powerpoint/2010/main" val="9333994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3510546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42295125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100" b="0" i="0" kern="1200" dirty="0">
                <a:solidFill>
                  <a:schemeClr val="tx1"/>
                </a:solidFill>
                <a:effectLst/>
                <a:latin typeface="Arial" pitchFamily="34" charset="0"/>
                <a:ea typeface="+mn-ea"/>
                <a:cs typeface="+mn-cs"/>
              </a:rPr>
              <a:t>进程上下文用进程的</a:t>
            </a:r>
            <a:r>
              <a:rPr lang="en-US" altLang="zh-CN" sz="1100" b="0" i="0" kern="1200" dirty="0">
                <a:solidFill>
                  <a:schemeClr val="tx1"/>
                </a:solidFill>
                <a:effectLst/>
                <a:latin typeface="Arial" pitchFamily="34" charset="0"/>
                <a:ea typeface="+mn-ea"/>
                <a:cs typeface="+mn-cs"/>
              </a:rPr>
              <a:t>PCB</a:t>
            </a:r>
            <a:r>
              <a:rPr lang="zh-CN" altLang="en-US" sz="1100" b="0" i="0" kern="1200" dirty="0">
                <a:solidFill>
                  <a:schemeClr val="tx1"/>
                </a:solidFill>
                <a:effectLst/>
                <a:latin typeface="Arial" pitchFamily="34" charset="0"/>
                <a:ea typeface="+mn-ea"/>
                <a:cs typeface="+mn-cs"/>
              </a:rPr>
              <a:t>（进程控制块）表示，它包括进程状态，</a:t>
            </a:r>
            <a:r>
              <a:rPr lang="en-US" altLang="zh-CN" sz="1100" b="0" i="0" kern="1200" dirty="0">
                <a:solidFill>
                  <a:schemeClr val="tx1"/>
                </a:solidFill>
                <a:effectLst/>
                <a:latin typeface="Arial" pitchFamily="34" charset="0"/>
                <a:ea typeface="+mn-ea"/>
                <a:cs typeface="+mn-cs"/>
              </a:rPr>
              <a:t>CPU</a:t>
            </a:r>
            <a:r>
              <a:rPr lang="zh-CN" altLang="en-US" sz="1100" b="0" i="0" kern="1200" dirty="0">
                <a:solidFill>
                  <a:schemeClr val="tx1"/>
                </a:solidFill>
                <a:effectLst/>
                <a:latin typeface="Arial" pitchFamily="34" charset="0"/>
                <a:ea typeface="+mn-ea"/>
                <a:cs typeface="+mn-cs"/>
              </a:rPr>
              <a:t>寄存器的值等。</a:t>
            </a:r>
            <a:endParaRPr lang="zh-CN" altLang="en-US" dirty="0"/>
          </a:p>
        </p:txBody>
      </p:sp>
    </p:spTree>
    <p:extLst>
      <p:ext uri="{BB962C8B-B14F-4D97-AF65-F5344CB8AC3E}">
        <p14:creationId xmlns:p14="http://schemas.microsoft.com/office/powerpoint/2010/main" val="20870402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4927777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100" b="0" i="0" kern="1200" dirty="0">
                <a:solidFill>
                  <a:schemeClr val="tx1"/>
                </a:solidFill>
                <a:effectLst/>
                <a:latin typeface="Arial" pitchFamily="34" charset="0"/>
                <a:ea typeface="+mn-ea"/>
                <a:cs typeface="+mn-cs"/>
              </a:rPr>
              <a:t>32</a:t>
            </a:r>
            <a:r>
              <a:rPr lang="zh-CN" altLang="en-US" sz="1100" b="0" i="0" kern="1200" dirty="0">
                <a:solidFill>
                  <a:schemeClr val="tx1"/>
                </a:solidFill>
                <a:effectLst/>
                <a:latin typeface="Arial" pitchFamily="34" charset="0"/>
                <a:ea typeface="+mn-ea"/>
                <a:cs typeface="+mn-cs"/>
              </a:rPr>
              <a:t>位程序的寻址能力是</a:t>
            </a:r>
            <a:r>
              <a:rPr lang="en-US" altLang="zh-CN" sz="1100" b="0" i="0" kern="1200" dirty="0">
                <a:solidFill>
                  <a:schemeClr val="tx1"/>
                </a:solidFill>
                <a:effectLst/>
                <a:latin typeface="Arial" pitchFamily="34" charset="0"/>
                <a:ea typeface="+mn-ea"/>
                <a:cs typeface="+mn-cs"/>
              </a:rPr>
              <a:t>2^32</a:t>
            </a:r>
            <a:r>
              <a:rPr lang="zh-CN" altLang="en-US" sz="1100" b="0" i="0" kern="1200" dirty="0">
                <a:solidFill>
                  <a:schemeClr val="tx1"/>
                </a:solidFill>
                <a:effectLst/>
                <a:latin typeface="Arial" pitchFamily="34" charset="0"/>
                <a:ea typeface="+mn-ea"/>
                <a:cs typeface="+mn-cs"/>
              </a:rPr>
              <a:t>，也就是</a:t>
            </a:r>
            <a:r>
              <a:rPr lang="en-US" altLang="zh-CN" sz="1100" b="0" i="0" kern="1200" dirty="0">
                <a:solidFill>
                  <a:schemeClr val="tx1"/>
                </a:solidFill>
                <a:effectLst/>
                <a:latin typeface="Arial" pitchFamily="34" charset="0"/>
                <a:ea typeface="+mn-ea"/>
                <a:cs typeface="+mn-cs"/>
              </a:rPr>
              <a:t>4G</a:t>
            </a:r>
            <a:r>
              <a:rPr lang="zh-CN" altLang="en-US" sz="1100" b="0" i="0" kern="1200" dirty="0">
                <a:solidFill>
                  <a:schemeClr val="tx1"/>
                </a:solidFill>
                <a:effectLst/>
                <a:latin typeface="Arial" pitchFamily="34" charset="0"/>
                <a:ea typeface="+mn-ea"/>
                <a:cs typeface="+mn-cs"/>
              </a:rPr>
              <a:t>。对于</a:t>
            </a:r>
            <a:r>
              <a:rPr lang="en-US" altLang="zh-CN" sz="1100" b="0" i="0" kern="1200" dirty="0">
                <a:solidFill>
                  <a:schemeClr val="tx1"/>
                </a:solidFill>
                <a:effectLst/>
                <a:latin typeface="Arial" pitchFamily="34" charset="0"/>
                <a:ea typeface="+mn-ea"/>
                <a:cs typeface="+mn-cs"/>
              </a:rPr>
              <a:t>32</a:t>
            </a:r>
            <a:r>
              <a:rPr lang="zh-CN" altLang="en-US" sz="1100" b="0" i="0" kern="1200" dirty="0">
                <a:solidFill>
                  <a:schemeClr val="tx1"/>
                </a:solidFill>
                <a:effectLst/>
                <a:latin typeface="Arial" pitchFamily="34" charset="0"/>
                <a:ea typeface="+mn-ea"/>
                <a:cs typeface="+mn-cs"/>
              </a:rPr>
              <a:t>位程序只能申请到</a:t>
            </a:r>
            <a:r>
              <a:rPr lang="en-US" altLang="zh-CN" sz="1100" b="0" i="0" kern="1200" dirty="0">
                <a:solidFill>
                  <a:schemeClr val="tx1"/>
                </a:solidFill>
                <a:effectLst/>
                <a:latin typeface="Arial" pitchFamily="34" charset="0"/>
                <a:ea typeface="+mn-ea"/>
                <a:cs typeface="+mn-cs"/>
              </a:rPr>
              <a:t>4G</a:t>
            </a:r>
            <a:r>
              <a:rPr lang="zh-CN" altLang="en-US" sz="1100" b="0" i="0" kern="1200" dirty="0">
                <a:solidFill>
                  <a:schemeClr val="tx1"/>
                </a:solidFill>
                <a:effectLst/>
                <a:latin typeface="Arial" pitchFamily="34" charset="0"/>
                <a:ea typeface="+mn-ea"/>
                <a:cs typeface="+mn-cs"/>
              </a:rPr>
              <a:t>的内存。而且这</a:t>
            </a:r>
            <a:r>
              <a:rPr lang="en-US" altLang="zh-CN" sz="1100" b="0" i="0" kern="1200" dirty="0">
                <a:solidFill>
                  <a:schemeClr val="tx1"/>
                </a:solidFill>
                <a:effectLst/>
                <a:latin typeface="Arial" pitchFamily="34" charset="0"/>
                <a:ea typeface="+mn-ea"/>
                <a:cs typeface="+mn-cs"/>
              </a:rPr>
              <a:t>4G</a:t>
            </a:r>
            <a:r>
              <a:rPr lang="zh-CN" altLang="en-US" sz="1100" b="0" i="0" kern="1200" dirty="0">
                <a:solidFill>
                  <a:schemeClr val="tx1"/>
                </a:solidFill>
                <a:effectLst/>
                <a:latin typeface="Arial" pitchFamily="34" charset="0"/>
                <a:ea typeface="+mn-ea"/>
                <a:cs typeface="+mn-cs"/>
              </a:rPr>
              <a:t>内存中，在</a:t>
            </a:r>
            <a:r>
              <a:rPr lang="en-US" altLang="zh-CN" sz="1100" b="0" i="0" kern="1200" dirty="0">
                <a:solidFill>
                  <a:schemeClr val="tx1"/>
                </a:solidFill>
                <a:effectLst/>
                <a:latin typeface="Arial" pitchFamily="34" charset="0"/>
                <a:ea typeface="+mn-ea"/>
                <a:cs typeface="+mn-cs"/>
              </a:rPr>
              <a:t>windows</a:t>
            </a:r>
            <a:r>
              <a:rPr lang="zh-CN" altLang="en-US" sz="1100" b="0" i="0" kern="1200" dirty="0">
                <a:solidFill>
                  <a:schemeClr val="tx1"/>
                </a:solidFill>
                <a:effectLst/>
                <a:latin typeface="Arial" pitchFamily="34" charset="0"/>
                <a:ea typeface="+mn-ea"/>
                <a:cs typeface="+mn-cs"/>
              </a:rPr>
              <a:t>下有</a:t>
            </a:r>
            <a:r>
              <a:rPr lang="en-US" altLang="zh-CN" sz="1100" b="0" i="0" kern="1200" dirty="0">
                <a:solidFill>
                  <a:schemeClr val="tx1"/>
                </a:solidFill>
                <a:effectLst/>
                <a:latin typeface="Arial" pitchFamily="34" charset="0"/>
                <a:ea typeface="+mn-ea"/>
                <a:cs typeface="+mn-cs"/>
              </a:rPr>
              <a:t>2G</a:t>
            </a:r>
            <a:r>
              <a:rPr lang="zh-CN" altLang="en-US" sz="1100" b="0" i="0" kern="1200" dirty="0">
                <a:solidFill>
                  <a:schemeClr val="tx1"/>
                </a:solidFill>
                <a:effectLst/>
                <a:latin typeface="Arial" pitchFamily="34" charset="0"/>
                <a:ea typeface="+mn-ea"/>
                <a:cs typeface="+mn-cs"/>
              </a:rPr>
              <a:t>，</a:t>
            </a:r>
            <a:r>
              <a:rPr lang="en-US" altLang="zh-CN" sz="1100" b="0" i="0" kern="1200" dirty="0" err="1">
                <a:solidFill>
                  <a:schemeClr val="tx1"/>
                </a:solidFill>
                <a:effectLst/>
                <a:latin typeface="Arial" pitchFamily="34" charset="0"/>
                <a:ea typeface="+mn-ea"/>
                <a:cs typeface="+mn-cs"/>
              </a:rPr>
              <a:t>linux</a:t>
            </a:r>
            <a:r>
              <a:rPr lang="zh-CN" altLang="en-US" sz="1100" b="0" i="0" kern="1200" dirty="0">
                <a:solidFill>
                  <a:schemeClr val="tx1"/>
                </a:solidFill>
                <a:effectLst/>
                <a:latin typeface="Arial" pitchFamily="34" charset="0"/>
                <a:ea typeface="+mn-ea"/>
                <a:cs typeface="+mn-cs"/>
              </a:rPr>
              <a:t>下有</a:t>
            </a:r>
            <a:r>
              <a:rPr lang="en-US" altLang="zh-CN" sz="1100" b="0" i="0" kern="1200" dirty="0">
                <a:solidFill>
                  <a:schemeClr val="tx1"/>
                </a:solidFill>
                <a:effectLst/>
                <a:latin typeface="Arial" pitchFamily="34" charset="0"/>
                <a:ea typeface="+mn-ea"/>
                <a:cs typeface="+mn-cs"/>
              </a:rPr>
              <a:t>1G</a:t>
            </a:r>
            <a:r>
              <a:rPr lang="zh-CN" altLang="en-US" sz="1100" b="0" i="0" kern="1200" dirty="0">
                <a:solidFill>
                  <a:schemeClr val="tx1"/>
                </a:solidFill>
                <a:effectLst/>
                <a:latin typeface="Arial" pitchFamily="34" charset="0"/>
                <a:ea typeface="+mn-ea"/>
                <a:cs typeface="+mn-cs"/>
              </a:rPr>
              <a:t>是保留给内核态使用，用户态无法访问。故只能分配</a:t>
            </a:r>
            <a:r>
              <a:rPr lang="en-US" altLang="zh-CN" sz="1100" b="0" i="0" kern="1200" dirty="0">
                <a:solidFill>
                  <a:schemeClr val="tx1"/>
                </a:solidFill>
                <a:effectLst/>
                <a:latin typeface="Arial" pitchFamily="34" charset="0"/>
                <a:ea typeface="+mn-ea"/>
                <a:cs typeface="+mn-cs"/>
              </a:rPr>
              <a:t>2G</a:t>
            </a:r>
            <a:r>
              <a:rPr lang="zh-CN" altLang="en-US" sz="1100" b="0" i="0" kern="1200" dirty="0">
                <a:solidFill>
                  <a:schemeClr val="tx1"/>
                </a:solidFill>
                <a:effectLst/>
                <a:latin typeface="Arial" pitchFamily="34" charset="0"/>
                <a:ea typeface="+mn-ea"/>
                <a:cs typeface="+mn-cs"/>
              </a:rPr>
              <a:t>、</a:t>
            </a:r>
            <a:r>
              <a:rPr lang="en-US" altLang="zh-CN" sz="1100" b="0" i="0" kern="1200" dirty="0">
                <a:solidFill>
                  <a:schemeClr val="tx1"/>
                </a:solidFill>
                <a:effectLst/>
                <a:latin typeface="Arial" pitchFamily="34" charset="0"/>
                <a:ea typeface="+mn-ea"/>
                <a:cs typeface="+mn-cs"/>
              </a:rPr>
              <a:t>3G</a:t>
            </a:r>
            <a:r>
              <a:rPr lang="zh-CN" altLang="en-US" sz="1100" b="0" i="0" kern="1200" dirty="0">
                <a:solidFill>
                  <a:schemeClr val="tx1"/>
                </a:solidFill>
                <a:effectLst/>
                <a:latin typeface="Arial" pitchFamily="34" charset="0"/>
                <a:ea typeface="+mn-ea"/>
                <a:cs typeface="+mn-cs"/>
              </a:rPr>
              <a:t>的内存使用。</a:t>
            </a:r>
            <a:endParaRPr lang="zh-CN" altLang="en-US" dirty="0"/>
          </a:p>
        </p:txBody>
      </p:sp>
    </p:spTree>
    <p:extLst>
      <p:ext uri="{BB962C8B-B14F-4D97-AF65-F5344CB8AC3E}">
        <p14:creationId xmlns:p14="http://schemas.microsoft.com/office/powerpoint/2010/main" val="37007106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增加：刘旭东老师</a:t>
            </a:r>
            <a:r>
              <a:rPr lang="en-US" altLang="zh-CN" dirty="0" err="1"/>
              <a:t>ppt</a:t>
            </a:r>
            <a:endParaRPr lang="zh-CN" altLang="en-US" dirty="0"/>
          </a:p>
        </p:txBody>
      </p:sp>
    </p:spTree>
    <p:extLst>
      <p:ext uri="{BB962C8B-B14F-4D97-AF65-F5344CB8AC3E}">
        <p14:creationId xmlns:p14="http://schemas.microsoft.com/office/powerpoint/2010/main" val="352876713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18650421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06251775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41753958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95680567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外页表</a:t>
            </a:r>
          </a:p>
        </p:txBody>
      </p:sp>
    </p:spTree>
    <p:extLst>
      <p:ext uri="{BB962C8B-B14F-4D97-AF65-F5344CB8AC3E}">
        <p14:creationId xmlns:p14="http://schemas.microsoft.com/office/powerpoint/2010/main" val="112577241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30950824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访问页表；访问数据</a:t>
            </a:r>
          </a:p>
        </p:txBody>
      </p:sp>
    </p:spTree>
    <p:extLst>
      <p:ext uri="{BB962C8B-B14F-4D97-AF65-F5344CB8AC3E}">
        <p14:creationId xmlns:p14="http://schemas.microsoft.com/office/powerpoint/2010/main" val="184534128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访问页表；访问数据</a:t>
            </a:r>
          </a:p>
        </p:txBody>
      </p:sp>
    </p:spTree>
    <p:extLst>
      <p:ext uri="{BB962C8B-B14F-4D97-AF65-F5344CB8AC3E}">
        <p14:creationId xmlns:p14="http://schemas.microsoft.com/office/powerpoint/2010/main" val="5239962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硬盘工作时：磁头与盘面保持一个微小的距离。这个距离越小，磁头读写数据的灵</a:t>
            </a:r>
            <a:r>
              <a:rPr lang="en-US" altLang="zh-CN" dirty="0" err="1"/>
              <a:t>dao</a:t>
            </a:r>
            <a:r>
              <a:rPr lang="zh-CN" altLang="en-US" dirty="0"/>
              <a:t>敏度就越高，当然对硬盘各部件的要求也越高。早期设计的磁盘驱动器使磁头保持在盘面上方几微米处飞行。稍后一些设计使磁头在盘面上的飞行高度降到约</a:t>
            </a:r>
            <a:r>
              <a:rPr lang="en-US" altLang="zh-CN" dirty="0"/>
              <a:t>0.1μm</a:t>
            </a:r>
            <a:r>
              <a:rPr lang="zh-CN" altLang="en-US" dirty="0"/>
              <a:t>～</a:t>
            </a:r>
            <a:r>
              <a:rPr lang="en-US" altLang="zh-CN" dirty="0"/>
              <a:t>0.5μm</a:t>
            </a:r>
            <a:r>
              <a:rPr lang="zh-CN" altLang="en-US" dirty="0"/>
              <a:t>，现在的水平已经达到 </a:t>
            </a:r>
            <a:r>
              <a:rPr lang="en-US" altLang="zh-CN" dirty="0"/>
              <a:t>0.005μm</a:t>
            </a:r>
            <a:r>
              <a:rPr lang="zh-CN" altLang="en-US" dirty="0"/>
              <a:t>～</a:t>
            </a:r>
            <a:r>
              <a:rPr lang="en-US" altLang="zh-CN" dirty="0"/>
              <a:t>0.01μm</a:t>
            </a:r>
            <a:r>
              <a:rPr lang="zh-CN" altLang="en-US" dirty="0"/>
              <a:t>，这只是人类头发直径的千分之一。硬盘不工作时：磁头停留在启停区，当需要从硬盘读写数据时，磁盘开始旋转。旋转速度达到额定的高速时，磁头就会因盘片旋转产生的气流而抬起， 这时磁头才向盘片存放数据的区域移动。</a:t>
            </a:r>
          </a:p>
        </p:txBody>
      </p:sp>
    </p:spTree>
    <p:extLst>
      <p:ext uri="{BB962C8B-B14F-4D97-AF65-F5344CB8AC3E}">
        <p14:creationId xmlns:p14="http://schemas.microsoft.com/office/powerpoint/2010/main" val="265190726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66407937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100" kern="1200" dirty="0">
                <a:solidFill>
                  <a:schemeClr val="tx1"/>
                </a:solidFill>
                <a:effectLst/>
                <a:latin typeface="Arial" pitchFamily="34" charset="0"/>
                <a:ea typeface="+mn-ea"/>
                <a:cs typeface="+mn-cs"/>
              </a:rPr>
              <a:t>若</a:t>
            </a:r>
            <a:r>
              <a:rPr lang="en-US" altLang="zh-CN" sz="1100" kern="1200" dirty="0">
                <a:solidFill>
                  <a:schemeClr val="tx1"/>
                </a:solidFill>
                <a:effectLst/>
                <a:latin typeface="Arial" pitchFamily="34" charset="0"/>
                <a:ea typeface="+mn-ea"/>
                <a:cs typeface="+mn-cs"/>
              </a:rPr>
              <a:t>TLB</a:t>
            </a:r>
            <a:r>
              <a:rPr lang="zh-CN" altLang="zh-CN" sz="1100" kern="1200" dirty="0">
                <a:solidFill>
                  <a:schemeClr val="tx1"/>
                </a:solidFill>
                <a:effectLst/>
                <a:latin typeface="Arial" pitchFamily="34" charset="0"/>
                <a:ea typeface="+mn-ea"/>
                <a:cs typeface="+mn-cs"/>
              </a:rPr>
              <a:t>缺失，则</a:t>
            </a:r>
            <a:r>
              <a:rPr lang="en-US" altLang="zh-CN" sz="1100" kern="1200" dirty="0">
                <a:solidFill>
                  <a:schemeClr val="tx1"/>
                </a:solidFill>
                <a:effectLst/>
                <a:latin typeface="Arial" pitchFamily="34" charset="0"/>
                <a:ea typeface="+mn-ea"/>
                <a:cs typeface="+mn-cs"/>
              </a:rPr>
              <a:t>Cache</a:t>
            </a:r>
            <a:r>
              <a:rPr lang="zh-CN" altLang="zh-CN" sz="1100" kern="1200" dirty="0">
                <a:solidFill>
                  <a:schemeClr val="tx1"/>
                </a:solidFill>
                <a:effectLst/>
                <a:latin typeface="Arial" pitchFamily="34" charset="0"/>
                <a:ea typeface="+mn-ea"/>
                <a:cs typeface="+mn-cs"/>
              </a:rPr>
              <a:t>必然</a:t>
            </a:r>
            <a:r>
              <a:rPr lang="zh-CN" altLang="en-US" sz="1100" kern="1200" dirty="0">
                <a:solidFill>
                  <a:schemeClr val="tx1"/>
                </a:solidFill>
                <a:effectLst/>
                <a:latin typeface="Arial" pitchFamily="34" charset="0"/>
                <a:ea typeface="+mn-ea"/>
                <a:cs typeface="+mn-cs"/>
              </a:rPr>
              <a:t>不</a:t>
            </a:r>
            <a:r>
              <a:rPr lang="zh-CN" altLang="zh-CN" sz="1100" kern="1200" dirty="0">
                <a:solidFill>
                  <a:schemeClr val="tx1"/>
                </a:solidFill>
                <a:effectLst/>
                <a:latin typeface="Arial" pitchFamily="34" charset="0"/>
                <a:ea typeface="+mn-ea"/>
                <a:cs typeface="+mn-cs"/>
              </a:rPr>
              <a:t>命中</a:t>
            </a:r>
            <a:r>
              <a:rPr lang="zh-CN" altLang="en-US" sz="1100" kern="1200" dirty="0">
                <a:solidFill>
                  <a:schemeClr val="tx1"/>
                </a:solidFill>
                <a:effectLst/>
                <a:latin typeface="Arial" pitchFamily="34" charset="0"/>
                <a:ea typeface="+mn-ea"/>
                <a:cs typeface="+mn-cs"/>
              </a:rPr>
              <a:t>？ </a:t>
            </a:r>
            <a:endParaRPr lang="zh-CN" altLang="en-US" dirty="0"/>
          </a:p>
        </p:txBody>
      </p:sp>
    </p:spTree>
    <p:extLst>
      <p:ext uri="{BB962C8B-B14F-4D97-AF65-F5344CB8AC3E}">
        <p14:creationId xmlns:p14="http://schemas.microsoft.com/office/powerpoint/2010/main" val="101866167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76993314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just" defTabSz="914400" rtl="0" eaLnBrk="0" fontAlgn="base" latinLnBrk="0" hangingPunct="0">
              <a:lnSpc>
                <a:spcPct val="90000"/>
              </a:lnSpc>
              <a:spcBef>
                <a:spcPct val="40000"/>
              </a:spcBef>
              <a:spcAft>
                <a:spcPct val="0"/>
              </a:spcAft>
              <a:buClrTx/>
              <a:buSzTx/>
              <a:buFontTx/>
              <a:buNone/>
              <a:tabLst/>
              <a:defRPr/>
            </a:pPr>
            <a:r>
              <a:rPr lang="zh-CN" altLang="zh-CN" sz="1100" kern="1200" dirty="0">
                <a:solidFill>
                  <a:schemeClr val="tx1"/>
                </a:solidFill>
                <a:effectLst/>
                <a:latin typeface="Arial" pitchFamily="34" charset="0"/>
                <a:ea typeface="+mn-ea"/>
                <a:cs typeface="+mn-cs"/>
              </a:rPr>
              <a:t>平均存取时间</a:t>
            </a:r>
            <a:r>
              <a:rPr lang="en-US" altLang="zh-CN" sz="1100" kern="1200" dirty="0">
                <a:solidFill>
                  <a:schemeClr val="tx1"/>
                </a:solidFill>
                <a:effectLst/>
                <a:latin typeface="Arial" pitchFamily="34" charset="0"/>
                <a:ea typeface="+mn-ea"/>
                <a:cs typeface="+mn-cs"/>
              </a:rPr>
              <a:t>=10ns*0.9+0.1</a:t>
            </a:r>
            <a:r>
              <a:rPr lang="zh-CN" altLang="en-US" sz="1100" kern="1200" dirty="0">
                <a:solidFill>
                  <a:schemeClr val="tx1"/>
                </a:solidFill>
                <a:effectLst/>
                <a:latin typeface="Arial" pitchFamily="34" charset="0"/>
                <a:ea typeface="+mn-ea"/>
                <a:cs typeface="+mn-cs"/>
              </a:rPr>
              <a:t>*</a:t>
            </a:r>
            <a:r>
              <a:rPr lang="en-US" altLang="zh-CN" sz="1100" kern="1200" dirty="0">
                <a:solidFill>
                  <a:schemeClr val="tx1"/>
                </a:solidFill>
                <a:effectLst/>
                <a:latin typeface="Arial" pitchFamily="34" charset="0"/>
                <a:ea typeface="+mn-ea"/>
                <a:cs typeface="+mn-cs"/>
              </a:rPr>
              <a:t>(</a:t>
            </a:r>
            <a:r>
              <a:rPr lang="zh-CN" altLang="zh-CN" sz="1100" kern="1200" dirty="0">
                <a:solidFill>
                  <a:schemeClr val="tx1"/>
                </a:solidFill>
                <a:effectLst/>
                <a:latin typeface="Arial" pitchFamily="34" charset="0"/>
                <a:ea typeface="+mn-ea"/>
                <a:cs typeface="+mn-cs"/>
              </a:rPr>
              <a:t>（</a:t>
            </a:r>
            <a:r>
              <a:rPr lang="en-US" altLang="zh-CN" sz="1100" kern="1200" dirty="0">
                <a:solidFill>
                  <a:schemeClr val="tx1"/>
                </a:solidFill>
                <a:effectLst/>
                <a:latin typeface="Arial" pitchFamily="34" charset="0"/>
                <a:ea typeface="+mn-ea"/>
                <a:cs typeface="+mn-cs"/>
              </a:rPr>
              <a:t>10 ns +40 ns</a:t>
            </a:r>
            <a:r>
              <a:rPr lang="zh-CN" altLang="zh-CN" sz="1100" kern="1200" dirty="0">
                <a:solidFill>
                  <a:schemeClr val="tx1"/>
                </a:solidFill>
                <a:effectLst/>
                <a:latin typeface="Arial" pitchFamily="34" charset="0"/>
                <a:ea typeface="+mn-ea"/>
                <a:cs typeface="+mn-cs"/>
              </a:rPr>
              <a:t>）</a:t>
            </a:r>
            <a:r>
              <a:rPr lang="en-US" altLang="zh-CN" sz="1100" kern="1200" dirty="0">
                <a:solidFill>
                  <a:schemeClr val="tx1"/>
                </a:solidFill>
                <a:effectLst/>
                <a:latin typeface="Arial" pitchFamily="34" charset="0"/>
                <a:ea typeface="+mn-ea"/>
                <a:cs typeface="+mn-cs"/>
              </a:rPr>
              <a:t>*0.6+</a:t>
            </a:r>
            <a:r>
              <a:rPr lang="zh-CN" altLang="zh-CN" sz="1100" kern="1200" dirty="0">
                <a:solidFill>
                  <a:schemeClr val="tx1"/>
                </a:solidFill>
                <a:effectLst/>
                <a:latin typeface="Arial" pitchFamily="34" charset="0"/>
                <a:ea typeface="+mn-ea"/>
                <a:cs typeface="+mn-cs"/>
              </a:rPr>
              <a:t>（</a:t>
            </a:r>
            <a:r>
              <a:rPr lang="en-US" altLang="zh-CN" sz="1100" kern="1200" dirty="0">
                <a:solidFill>
                  <a:schemeClr val="tx1"/>
                </a:solidFill>
                <a:effectLst/>
                <a:latin typeface="Arial" pitchFamily="34" charset="0"/>
                <a:ea typeface="+mn-ea"/>
                <a:cs typeface="+mn-cs"/>
              </a:rPr>
              <a:t>10 ns +40 ns+2000000</a:t>
            </a:r>
            <a:r>
              <a:rPr lang="zh-CN" altLang="zh-CN" sz="1100" kern="1200" dirty="0">
                <a:solidFill>
                  <a:schemeClr val="tx1"/>
                </a:solidFill>
                <a:effectLst/>
                <a:latin typeface="Arial" pitchFamily="34" charset="0"/>
                <a:ea typeface="+mn-ea"/>
                <a:cs typeface="+mn-cs"/>
              </a:rPr>
              <a:t>）</a:t>
            </a:r>
            <a:r>
              <a:rPr lang="en-US" altLang="zh-CN" sz="1100" kern="1200" dirty="0">
                <a:solidFill>
                  <a:schemeClr val="tx1"/>
                </a:solidFill>
                <a:effectLst/>
                <a:latin typeface="Arial" pitchFamily="34" charset="0"/>
                <a:ea typeface="+mn-ea"/>
                <a:cs typeface="+mn-cs"/>
              </a:rPr>
              <a:t>*0.4)=</a:t>
            </a:r>
            <a:r>
              <a:rPr lang="en-US" altLang="zh-CN" sz="1100" b="0" i="0" u="none" strike="noStrike" kern="1200" dirty="0">
                <a:solidFill>
                  <a:schemeClr val="tx1"/>
                </a:solidFill>
                <a:effectLst/>
                <a:latin typeface="Arial" pitchFamily="34" charset="0"/>
                <a:ea typeface="+mn-ea"/>
                <a:cs typeface="+mn-cs"/>
              </a:rPr>
              <a:t>80000</a:t>
            </a:r>
            <a:r>
              <a:rPr lang="zh-CN" altLang="en-US" dirty="0"/>
              <a:t> </a:t>
            </a:r>
            <a:r>
              <a:rPr lang="en-US" altLang="zh-CN" dirty="0"/>
              <a:t>ns =80</a:t>
            </a:r>
            <a:r>
              <a:rPr lang="en-US" altLang="zh-CN" sz="1100" kern="1200" dirty="0">
                <a:solidFill>
                  <a:schemeClr val="tx1"/>
                </a:solidFill>
                <a:effectLst/>
                <a:latin typeface="Arial" pitchFamily="34" charset="0"/>
                <a:ea typeface="+mn-ea"/>
                <a:cs typeface="+mn-cs"/>
              </a:rPr>
              <a:t> us</a:t>
            </a:r>
            <a:endParaRPr lang="zh-CN" altLang="en-US" dirty="0"/>
          </a:p>
          <a:p>
            <a:endParaRPr lang="zh-CN" altLang="en-US" dirty="0"/>
          </a:p>
        </p:txBody>
      </p:sp>
    </p:spTree>
    <p:extLst>
      <p:ext uri="{BB962C8B-B14F-4D97-AF65-F5344CB8AC3E}">
        <p14:creationId xmlns:p14="http://schemas.microsoft.com/office/powerpoint/2010/main" val="226499890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92335947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3922814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1939660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归零制</a:t>
            </a:r>
            <a:r>
              <a:rPr lang="en-US" altLang="zh-CN" dirty="0"/>
              <a:t>(RZ)</a:t>
            </a:r>
            <a:r>
              <a:rPr lang="zh-CN" altLang="en-US" dirty="0"/>
              <a:t>它的规则是</a:t>
            </a:r>
            <a:r>
              <a:rPr lang="en-US" altLang="zh-CN" dirty="0"/>
              <a:t>:</a:t>
            </a:r>
            <a:r>
              <a:rPr lang="zh-CN" altLang="en-US" dirty="0"/>
              <a:t>若记录</a:t>
            </a:r>
            <a:r>
              <a:rPr lang="en-US" altLang="zh-CN" dirty="0"/>
              <a:t>1</a:t>
            </a:r>
            <a:r>
              <a:rPr lang="zh-CN" altLang="en-US" dirty="0"/>
              <a:t>信息，则加正向写入电流脉冲</a:t>
            </a:r>
            <a:r>
              <a:rPr lang="en-US" altLang="zh-CN" dirty="0"/>
              <a:t>;</a:t>
            </a:r>
            <a:r>
              <a:rPr lang="zh-CN" altLang="en-US" dirty="0"/>
              <a:t>若记录</a:t>
            </a:r>
            <a:r>
              <a:rPr lang="en-US" altLang="zh-CN" dirty="0"/>
              <a:t>0</a:t>
            </a:r>
            <a:r>
              <a:rPr lang="zh-CN" altLang="en-US" dirty="0"/>
              <a:t>信息，则加负向写入电流脉冲，每写入一个信息，电流归零。在这种方式中</a:t>
            </a:r>
            <a:r>
              <a:rPr lang="en-US" altLang="zh-CN" dirty="0"/>
              <a:t>·</a:t>
            </a:r>
            <a:r>
              <a:rPr lang="zh-CN" altLang="en-US" dirty="0"/>
              <a:t>相邻两位信息之间，磁头线圈的写电流为</a:t>
            </a:r>
            <a:r>
              <a:rPr lang="en-US" altLang="zh-CN" dirty="0"/>
              <a:t>0.</a:t>
            </a:r>
            <a:r>
              <a:rPr lang="zh-CN" altLang="en-US" dirty="0"/>
              <a:t>相应的这段磁层未被磁化。因此在写入信息前必须先去磁。由于这种方法有未被磁化的空白区，记录密度低，抗干扰能力差，所以目前已不被使用。</a:t>
            </a:r>
          </a:p>
          <a:p>
            <a:r>
              <a:rPr lang="en-US" altLang="zh-CN" sz="1100" b="0" i="0" kern="1200" dirty="0">
                <a:solidFill>
                  <a:schemeClr val="tx1"/>
                </a:solidFill>
                <a:effectLst/>
                <a:latin typeface="Arial" pitchFamily="34" charset="0"/>
                <a:ea typeface="+mn-ea"/>
                <a:cs typeface="+mn-cs"/>
              </a:rPr>
              <a:t>Non-Return-to-Zero</a:t>
            </a:r>
          </a:p>
          <a:p>
            <a:r>
              <a:rPr lang="zh-CN" altLang="en-US" dirty="0"/>
              <a:t>单极性不归零码</a:t>
            </a:r>
            <a:r>
              <a:rPr lang="en-US" altLang="zh-CN" dirty="0"/>
              <a:t>,</a:t>
            </a:r>
            <a:r>
              <a:rPr lang="zh-CN" altLang="en-US" dirty="0"/>
              <a:t>无电压</a:t>
            </a:r>
            <a:r>
              <a:rPr lang="en-US" altLang="zh-CN" dirty="0"/>
              <a:t>(</a:t>
            </a:r>
            <a:r>
              <a:rPr lang="zh-CN" altLang="en-US" dirty="0"/>
              <a:t>也就是元电流</a:t>
            </a:r>
            <a:r>
              <a:rPr lang="en-US" altLang="zh-CN" dirty="0"/>
              <a:t>)</a:t>
            </a:r>
            <a:r>
              <a:rPr lang="zh-CN" altLang="en-US" dirty="0"/>
              <a:t>用来表示</a:t>
            </a:r>
            <a:r>
              <a:rPr lang="en-US" altLang="zh-CN" dirty="0"/>
              <a:t>"0",</a:t>
            </a:r>
            <a:r>
              <a:rPr lang="zh-CN" altLang="en-US" dirty="0"/>
              <a:t>而恒定的正电压用来表示</a:t>
            </a:r>
            <a:r>
              <a:rPr lang="en-US" altLang="zh-CN" dirty="0"/>
              <a:t>"1"</a:t>
            </a:r>
            <a:r>
              <a:rPr lang="zh-CN" altLang="en-US" dirty="0"/>
              <a:t>。每一个码元时间的中间点是采样时间</a:t>
            </a:r>
            <a:r>
              <a:rPr lang="en-US" altLang="zh-CN" dirty="0"/>
              <a:t>,</a:t>
            </a:r>
            <a:r>
              <a:rPr lang="zh-CN" altLang="en-US" dirty="0"/>
              <a:t>判决门限为半幅度电平</a:t>
            </a:r>
            <a:r>
              <a:rPr lang="en-US" altLang="zh-CN" dirty="0"/>
              <a:t>(</a:t>
            </a:r>
            <a:r>
              <a:rPr lang="zh-CN" altLang="en-US" dirty="0"/>
              <a:t>即</a:t>
            </a:r>
            <a:r>
              <a:rPr lang="en-US" altLang="zh-CN" dirty="0"/>
              <a:t>0.5)</a:t>
            </a:r>
            <a:r>
              <a:rPr lang="zh-CN" altLang="en-US" dirty="0"/>
              <a:t>。也就是说接收信号的值在</a:t>
            </a:r>
            <a:r>
              <a:rPr lang="en-US" altLang="zh-CN" dirty="0"/>
              <a:t>0.5</a:t>
            </a:r>
            <a:r>
              <a:rPr lang="zh-CN" altLang="en-US" dirty="0"/>
              <a:t>与</a:t>
            </a:r>
            <a:r>
              <a:rPr lang="en-US" altLang="zh-CN" dirty="0"/>
              <a:t>1.0</a:t>
            </a:r>
            <a:r>
              <a:rPr lang="zh-CN" altLang="en-US" dirty="0"/>
              <a:t>之间</a:t>
            </a:r>
            <a:r>
              <a:rPr lang="en-US" altLang="zh-CN" dirty="0"/>
              <a:t>,</a:t>
            </a:r>
            <a:r>
              <a:rPr lang="zh-CN" altLang="en-US" dirty="0"/>
              <a:t>就判为</a:t>
            </a:r>
            <a:r>
              <a:rPr lang="en-US" altLang="zh-CN" dirty="0"/>
              <a:t>"1"</a:t>
            </a:r>
            <a:r>
              <a:rPr lang="zh-CN" altLang="en-US" dirty="0"/>
              <a:t>码</a:t>
            </a:r>
            <a:r>
              <a:rPr lang="en-US" altLang="zh-CN" dirty="0"/>
              <a:t>,</a:t>
            </a:r>
            <a:r>
              <a:rPr lang="zh-CN" altLang="en-US" dirty="0"/>
              <a:t>如果在</a:t>
            </a:r>
            <a:r>
              <a:rPr lang="en-US" altLang="zh-CN" dirty="0"/>
              <a:t>O</a:t>
            </a:r>
            <a:r>
              <a:rPr lang="zh-CN" altLang="en-US" dirty="0"/>
              <a:t>与</a:t>
            </a:r>
            <a:r>
              <a:rPr lang="en-US" altLang="zh-CN" dirty="0"/>
              <a:t>0.5</a:t>
            </a:r>
            <a:r>
              <a:rPr lang="zh-CN" altLang="en-US" dirty="0"/>
              <a:t>之间就判为</a:t>
            </a:r>
            <a:r>
              <a:rPr lang="en-US" altLang="zh-CN" dirty="0"/>
              <a:t>"0"</a:t>
            </a:r>
            <a:r>
              <a:rPr lang="zh-CN" altLang="en-US" dirty="0"/>
              <a:t>码。每秒钟发送的二进制码元数称为</a:t>
            </a:r>
            <a:r>
              <a:rPr lang="en-US" altLang="zh-CN" dirty="0"/>
              <a:t>"</a:t>
            </a:r>
            <a:r>
              <a:rPr lang="zh-CN" altLang="en-US" dirty="0"/>
              <a:t>码速</a:t>
            </a:r>
            <a:r>
              <a:rPr lang="en-US" altLang="zh-CN" dirty="0"/>
              <a:t>"</a:t>
            </a:r>
            <a:r>
              <a:rPr lang="zh-CN" altLang="en-US" dirty="0"/>
              <a:t>。 </a:t>
            </a:r>
          </a:p>
          <a:p>
            <a:r>
              <a:rPr lang="zh-CN" altLang="en-US" dirty="0"/>
              <a:t>双极性不归零码</a:t>
            </a:r>
            <a:r>
              <a:rPr lang="en-US" altLang="zh-CN" dirty="0"/>
              <a:t>,"1"</a:t>
            </a:r>
            <a:r>
              <a:rPr lang="zh-CN" altLang="en-US" dirty="0"/>
              <a:t>码和</a:t>
            </a:r>
            <a:r>
              <a:rPr lang="en-US" altLang="zh-CN" dirty="0"/>
              <a:t>"0"</a:t>
            </a:r>
            <a:r>
              <a:rPr lang="zh-CN" altLang="en-US" dirty="0"/>
              <a:t>码都有电流</a:t>
            </a:r>
            <a:r>
              <a:rPr lang="en-US" altLang="zh-CN" dirty="0"/>
              <a:t>,</a:t>
            </a:r>
            <a:r>
              <a:rPr lang="zh-CN" altLang="en-US" dirty="0"/>
              <a:t>但是</a:t>
            </a:r>
            <a:r>
              <a:rPr lang="en-US" altLang="zh-CN" dirty="0"/>
              <a:t>"1"</a:t>
            </a:r>
            <a:r>
              <a:rPr lang="zh-CN" altLang="en-US" dirty="0"/>
              <a:t>码是正电流</a:t>
            </a:r>
            <a:r>
              <a:rPr lang="en-US" altLang="zh-CN" dirty="0"/>
              <a:t>,"0"</a:t>
            </a:r>
            <a:r>
              <a:rPr lang="zh-CN" altLang="en-US" dirty="0"/>
              <a:t>码是负电流</a:t>
            </a:r>
            <a:r>
              <a:rPr lang="en-US" altLang="zh-CN" dirty="0"/>
              <a:t>,</a:t>
            </a:r>
            <a:r>
              <a:rPr lang="zh-CN" altLang="en-US" dirty="0"/>
              <a:t>正和负的幅度相等</a:t>
            </a:r>
            <a:r>
              <a:rPr lang="en-US" altLang="zh-CN" dirty="0"/>
              <a:t>,</a:t>
            </a:r>
            <a:r>
              <a:rPr lang="zh-CN" altLang="en-US" dirty="0"/>
              <a:t>故称为双极性码。此时的判决门限为零电平</a:t>
            </a:r>
            <a:r>
              <a:rPr lang="en-US" altLang="zh-CN" dirty="0"/>
              <a:t>,</a:t>
            </a:r>
            <a:r>
              <a:rPr lang="zh-CN" altLang="en-US" dirty="0"/>
              <a:t>接收端使用零判决器或正负判决器</a:t>
            </a:r>
            <a:r>
              <a:rPr lang="en-US" altLang="zh-CN" dirty="0"/>
              <a:t>,</a:t>
            </a:r>
            <a:r>
              <a:rPr lang="zh-CN" altLang="en-US" dirty="0"/>
              <a:t>接收信号的值若在零电平以上为正</a:t>
            </a:r>
            <a:r>
              <a:rPr lang="en-US" altLang="zh-CN" dirty="0"/>
              <a:t>,</a:t>
            </a:r>
            <a:r>
              <a:rPr lang="zh-CN" altLang="en-US" dirty="0"/>
              <a:t>判为</a:t>
            </a:r>
            <a:r>
              <a:rPr lang="en-US" altLang="zh-CN" dirty="0"/>
              <a:t>"1"</a:t>
            </a:r>
            <a:r>
              <a:rPr lang="zh-CN" altLang="en-US" dirty="0"/>
              <a:t>码</a:t>
            </a:r>
            <a:r>
              <a:rPr lang="en-US" altLang="zh-CN" dirty="0"/>
              <a:t>;</a:t>
            </a:r>
            <a:r>
              <a:rPr lang="zh-CN" altLang="en-US" dirty="0"/>
              <a:t>若在零电平以下为负</a:t>
            </a:r>
            <a:r>
              <a:rPr lang="en-US" altLang="zh-CN" dirty="0"/>
              <a:t>,</a:t>
            </a:r>
            <a:r>
              <a:rPr lang="zh-CN" altLang="en-US" dirty="0"/>
              <a:t>判为</a:t>
            </a:r>
            <a:r>
              <a:rPr lang="en-US" altLang="zh-CN" dirty="0"/>
              <a:t>"0"</a:t>
            </a:r>
            <a:r>
              <a:rPr lang="zh-CN" altLang="en-US" dirty="0"/>
              <a:t>码。 </a:t>
            </a:r>
          </a:p>
          <a:p>
            <a:r>
              <a:rPr lang="zh-CN" altLang="en-US" dirty="0"/>
              <a:t>以上两种编码</a:t>
            </a:r>
            <a:r>
              <a:rPr lang="en-US" altLang="zh-CN" dirty="0"/>
              <a:t>,</a:t>
            </a:r>
            <a:r>
              <a:rPr lang="zh-CN" altLang="en-US" dirty="0"/>
              <a:t>都是在一个码元的全部时间内发出或不发出电流</a:t>
            </a:r>
            <a:r>
              <a:rPr lang="en-US" altLang="zh-CN" dirty="0"/>
              <a:t>(</a:t>
            </a:r>
            <a:r>
              <a:rPr lang="zh-CN" altLang="en-US" dirty="0"/>
              <a:t>单极性</a:t>
            </a:r>
            <a:r>
              <a:rPr lang="en-US" altLang="zh-CN" dirty="0"/>
              <a:t>),</a:t>
            </a:r>
            <a:r>
              <a:rPr lang="zh-CN" altLang="en-US" dirty="0"/>
              <a:t>以及发出正电流或负电流</a:t>
            </a:r>
            <a:r>
              <a:rPr lang="en-US" altLang="zh-CN" dirty="0"/>
              <a:t>(</a:t>
            </a:r>
            <a:r>
              <a:rPr lang="zh-CN" altLang="en-US" dirty="0"/>
              <a:t>双极性</a:t>
            </a:r>
            <a:r>
              <a:rPr lang="en-US" altLang="zh-CN" dirty="0"/>
              <a:t>)</a:t>
            </a:r>
            <a:r>
              <a:rPr lang="zh-CN" altLang="en-US" dirty="0"/>
              <a:t>。每一位编码占用了全部码元的宽度</a:t>
            </a:r>
            <a:r>
              <a:rPr lang="en-US" altLang="zh-CN" dirty="0"/>
              <a:t>,</a:t>
            </a:r>
            <a:r>
              <a:rPr lang="zh-CN" altLang="en-US" dirty="0"/>
              <a:t>故这两种编码都属于全宽码</a:t>
            </a:r>
            <a:r>
              <a:rPr lang="en-US" altLang="zh-CN" dirty="0"/>
              <a:t>,</a:t>
            </a:r>
            <a:r>
              <a:rPr lang="zh-CN" altLang="en-US" dirty="0"/>
              <a:t>也称作不归零码</a:t>
            </a:r>
            <a:r>
              <a:rPr lang="en-US" altLang="zh-CN" dirty="0"/>
              <a:t>NRZ (Non Return Zero)</a:t>
            </a:r>
            <a:r>
              <a:rPr lang="zh-CN" altLang="en-US" dirty="0"/>
              <a:t>。如果重复发送</a:t>
            </a:r>
            <a:r>
              <a:rPr lang="en-US" altLang="zh-CN" dirty="0"/>
              <a:t>"1"</a:t>
            </a:r>
            <a:r>
              <a:rPr lang="zh-CN" altLang="en-US" dirty="0"/>
              <a:t>码</a:t>
            </a:r>
            <a:r>
              <a:rPr lang="en-US" altLang="zh-CN" dirty="0"/>
              <a:t>,</a:t>
            </a:r>
            <a:r>
              <a:rPr lang="zh-CN" altLang="en-US" dirty="0"/>
              <a:t>势必要连续发送正电流</a:t>
            </a:r>
            <a:r>
              <a:rPr lang="en-US" altLang="zh-CN" dirty="0"/>
              <a:t>;</a:t>
            </a:r>
            <a:r>
              <a:rPr lang="zh-CN" altLang="en-US" dirty="0"/>
              <a:t>如果重复发送</a:t>
            </a:r>
            <a:r>
              <a:rPr lang="en-US" altLang="zh-CN" dirty="0"/>
              <a:t>"0"</a:t>
            </a:r>
            <a:r>
              <a:rPr lang="zh-CN" altLang="en-US" dirty="0"/>
              <a:t>码</a:t>
            </a:r>
            <a:r>
              <a:rPr lang="en-US" altLang="zh-CN" dirty="0"/>
              <a:t>,</a:t>
            </a:r>
            <a:r>
              <a:rPr lang="zh-CN" altLang="en-US" dirty="0"/>
              <a:t>势必要连续不送电流或连续发送负电流</a:t>
            </a:r>
            <a:r>
              <a:rPr lang="en-US" altLang="zh-CN" dirty="0"/>
              <a:t>,</a:t>
            </a:r>
            <a:r>
              <a:rPr lang="zh-CN" altLang="en-US" dirty="0"/>
              <a:t>这样使某一位码元与其下一位码元之间没有间隙</a:t>
            </a:r>
            <a:r>
              <a:rPr lang="en-US" altLang="zh-CN" dirty="0"/>
              <a:t>,</a:t>
            </a:r>
            <a:r>
              <a:rPr lang="zh-CN" altLang="en-US" dirty="0"/>
              <a:t>不易区分识别。</a:t>
            </a:r>
            <a:endParaRPr lang="en-US" altLang="zh-CN" dirty="0"/>
          </a:p>
          <a:p>
            <a:r>
              <a:rPr lang="zh-CN" altLang="en-US" dirty="0"/>
              <a:t>改进不归零制</a:t>
            </a:r>
            <a:r>
              <a:rPr lang="en-US" altLang="zh-CN" dirty="0"/>
              <a:t>(NRZ1)</a:t>
            </a:r>
            <a:r>
              <a:rPr lang="zh-CN" altLang="en-US" dirty="0"/>
              <a:t>的记录原则是见“</a:t>
            </a:r>
            <a:r>
              <a:rPr lang="en-US" altLang="zh-CN" dirty="0"/>
              <a:t>1”</a:t>
            </a:r>
            <a:r>
              <a:rPr lang="zh-CN" altLang="en-US" dirty="0"/>
              <a:t>就翻，即当记录“</a:t>
            </a:r>
            <a:r>
              <a:rPr lang="en-US" altLang="zh-CN" dirty="0"/>
              <a:t>1”</a:t>
            </a:r>
            <a:r>
              <a:rPr lang="zh-CN" altLang="en-US" dirty="0"/>
              <a:t>时写电流要改变方向；记录“</a:t>
            </a:r>
            <a:r>
              <a:rPr lang="en-US" altLang="zh-CN" dirty="0"/>
              <a:t>0”</a:t>
            </a:r>
            <a:r>
              <a:rPr lang="zh-CN" altLang="en-US" dirty="0"/>
              <a:t>时不改变，画出电流波形。</a:t>
            </a:r>
            <a:endParaRPr lang="en-US" altLang="zh-CN" dirty="0"/>
          </a:p>
          <a:p>
            <a:r>
              <a:rPr lang="zh-CN" altLang="en-US" dirty="0"/>
              <a:t>改进调频制</a:t>
            </a:r>
            <a:r>
              <a:rPr lang="en-US" altLang="zh-CN" dirty="0"/>
              <a:t>(MFM)</a:t>
            </a:r>
            <a:r>
              <a:rPr lang="zh-CN" altLang="en-US" dirty="0"/>
              <a:t>与调频制</a:t>
            </a:r>
            <a:r>
              <a:rPr lang="en-US" altLang="zh-CN" dirty="0"/>
              <a:t>(FM)</a:t>
            </a:r>
            <a:r>
              <a:rPr lang="zh-CN" altLang="en-US" dirty="0"/>
              <a:t>的区别在于</a:t>
            </a:r>
            <a:r>
              <a:rPr lang="en-US" altLang="zh-CN" dirty="0"/>
              <a:t>FM</a:t>
            </a:r>
            <a:r>
              <a:rPr lang="zh-CN" altLang="en-US" dirty="0"/>
              <a:t>在信息元交界处写电流总要改变一次方向；而</a:t>
            </a:r>
            <a:r>
              <a:rPr lang="en-US" altLang="zh-CN" dirty="0"/>
              <a:t>MFM</a:t>
            </a:r>
            <a:r>
              <a:rPr lang="zh-CN" altLang="en-US" dirty="0"/>
              <a:t>仅当连续记录两个“</a:t>
            </a:r>
            <a:r>
              <a:rPr lang="en-US" altLang="zh-CN" dirty="0"/>
              <a:t>0”</a:t>
            </a:r>
            <a:r>
              <a:rPr lang="zh-CN" altLang="en-US" dirty="0"/>
              <a:t>时，信息交界处翻转一次，其他情况不翻转，画出</a:t>
            </a:r>
            <a:r>
              <a:rPr lang="en-US" altLang="zh-CN" dirty="0"/>
              <a:t>MFM</a:t>
            </a:r>
            <a:r>
              <a:rPr lang="zh-CN" altLang="en-US" dirty="0"/>
              <a:t>的写电流波形。</a:t>
            </a:r>
          </a:p>
          <a:p>
            <a:pPr marL="0" marR="0" indent="0" algn="just" defTabSz="914400" rtl="0" eaLnBrk="0" fontAlgn="base" latinLnBrk="0" hangingPunct="0">
              <a:lnSpc>
                <a:spcPct val="90000"/>
              </a:lnSpc>
              <a:spcBef>
                <a:spcPct val="40000"/>
              </a:spcBef>
              <a:spcAft>
                <a:spcPct val="0"/>
              </a:spcAft>
              <a:buClrTx/>
              <a:buSzTx/>
              <a:buFontTx/>
              <a:buNone/>
              <a:tabLst/>
              <a:defRPr/>
            </a:pPr>
            <a:endParaRPr lang="zh-CN" altLang="en-US" dirty="0"/>
          </a:p>
        </p:txBody>
      </p:sp>
    </p:spTree>
    <p:extLst>
      <p:ext uri="{BB962C8B-B14F-4D97-AF65-F5344CB8AC3E}">
        <p14:creationId xmlns:p14="http://schemas.microsoft.com/office/powerpoint/2010/main" val="39788535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just" defTabSz="914400" rtl="0" eaLnBrk="0" fontAlgn="base" latinLnBrk="0" hangingPunct="0">
              <a:lnSpc>
                <a:spcPct val="90000"/>
              </a:lnSpc>
              <a:spcBef>
                <a:spcPct val="40000"/>
              </a:spcBef>
              <a:spcAft>
                <a:spcPct val="0"/>
              </a:spcAft>
              <a:buClrTx/>
              <a:buSzTx/>
              <a:buFontTx/>
              <a:buNone/>
              <a:tabLst/>
              <a:defRPr/>
            </a:pPr>
            <a:endParaRPr lang="zh-CN" altLang="en-US" dirty="0"/>
          </a:p>
          <a:p>
            <a:endParaRPr lang="zh-CN" altLang="en-US" dirty="0"/>
          </a:p>
        </p:txBody>
      </p:sp>
    </p:spTree>
    <p:extLst>
      <p:ext uri="{BB962C8B-B14F-4D97-AF65-F5344CB8AC3E}">
        <p14:creationId xmlns:p14="http://schemas.microsoft.com/office/powerpoint/2010/main" val="2280983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just" defTabSz="914400" rtl="0" eaLnBrk="0" fontAlgn="base" latinLnBrk="0" hangingPunct="0">
              <a:lnSpc>
                <a:spcPct val="90000"/>
              </a:lnSpc>
              <a:spcBef>
                <a:spcPct val="40000"/>
              </a:spcBef>
              <a:spcAft>
                <a:spcPct val="0"/>
              </a:spcAft>
              <a:buClrTx/>
              <a:buSzTx/>
              <a:buFontTx/>
              <a:buNone/>
              <a:tabLst/>
              <a:defRPr/>
            </a:pPr>
            <a:endParaRPr lang="zh-CN" altLang="en-US" dirty="0"/>
          </a:p>
          <a:p>
            <a:endParaRPr lang="zh-CN" altLang="en-US" dirty="0"/>
          </a:p>
        </p:txBody>
      </p:sp>
    </p:spTree>
    <p:extLst>
      <p:ext uri="{BB962C8B-B14F-4D97-AF65-F5344CB8AC3E}">
        <p14:creationId xmlns:p14="http://schemas.microsoft.com/office/powerpoint/2010/main" val="20498054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Zone Bit Recording (ZBR) is used by disk drives to store more sectors per track on outer tracks than on inner tracks. It is also called Zone Constant Angular Velocity (Zone CAV, Z-CAV, or ZCAV).</a:t>
            </a:r>
          </a:p>
          <a:p>
            <a:r>
              <a:rPr lang="en-US" altLang="zh-CN" dirty="0"/>
              <a:t>The inner tracks are packed as densely as the particular drive's technology allows, but with a CAV drive the data on the outer tracks are less densely packed. Using ZBR the drive divides all the tracks into a number of zones, and the inner track of each zone is packed as densely as it can, with the other tracks in that same zone recorded with the same read/write rate. This permits the drive to have more bits stored in each track outside of the innermost zone than drives not using this technique. Storing more bits per track equates to achieving a higher total data capacity on the same disk area.</a:t>
            </a:r>
          </a:p>
          <a:p>
            <a:endParaRPr lang="en-US" altLang="zh-CN" dirty="0"/>
          </a:p>
          <a:p>
            <a:r>
              <a:rPr lang="en-US" altLang="zh-CN" dirty="0"/>
              <a:t>On a hard disk using ZBR, the data on the tracks in the outer most zone will have the highest data transfer rate. Since both hard disks and floppy disks typically number their tracks beginning at the outer edge and continuing inward, and since operating systems typically fill the lowest-numbered tracks first, this is where the operating system typically stores its own files during its initial installation onto an empty drive. Testing disk drives when they are new or empty after defragmenting them with some benchmarking applications will often show their highest performance. After some time, when more data are stored in the inner tracks, the average data transfer rate will drop, because the transfer rate in the inner zones is slower; this, combined with the head's longer stroke and possible fragmentation, may give the impression of the disk drive slowing down over time.</a:t>
            </a:r>
          </a:p>
          <a:p>
            <a:endParaRPr lang="en-US" altLang="zh-CN" dirty="0"/>
          </a:p>
          <a:p>
            <a:r>
              <a:rPr lang="en-US" altLang="zh-CN" dirty="0"/>
              <a:t>Some other ZBR drives, such as the 800 kilobyte 3.5" floppy drives in the Apple IIGS and older Macintosh computers, don't change the data rate but rather spin the medium slower when reading or writing outer tracks, thus approximating the performance of constant linear velocity drives.</a:t>
            </a:r>
          </a:p>
          <a:p>
            <a:endParaRPr lang="zh-CN" altLang="en-US" dirty="0"/>
          </a:p>
        </p:txBody>
      </p:sp>
    </p:spTree>
    <p:extLst>
      <p:ext uri="{BB962C8B-B14F-4D97-AF65-F5344CB8AC3E}">
        <p14:creationId xmlns:p14="http://schemas.microsoft.com/office/powerpoint/2010/main" val="7425831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硬盘为什么越用越慢？</a:t>
            </a:r>
            <a:r>
              <a:rPr lang="en-US" altLang="zh-CN" dirty="0"/>
              <a:t>1</a:t>
            </a:r>
            <a:r>
              <a:rPr lang="zh-CN" altLang="en-US" dirty="0"/>
              <a:t>）先用外圈，后用内圈，外圈数据速率高；</a:t>
            </a:r>
            <a:r>
              <a:rPr lang="en-US" altLang="zh-CN" dirty="0"/>
              <a:t>2</a:t>
            </a:r>
            <a:r>
              <a:rPr lang="zh-CN" altLang="en-US" dirty="0"/>
              <a:t>）寻道时间增加；</a:t>
            </a:r>
            <a:r>
              <a:rPr lang="en-US" altLang="zh-CN" dirty="0"/>
              <a:t>3</a:t>
            </a:r>
            <a:r>
              <a:rPr lang="zh-CN" altLang="en-US" dirty="0"/>
              <a:t>）碎片化；</a:t>
            </a:r>
            <a:endParaRPr lang="en-US" altLang="zh-CN" dirty="0"/>
          </a:p>
          <a:p>
            <a:endParaRPr lang="en-US" altLang="zh-CN" dirty="0"/>
          </a:p>
          <a:p>
            <a:pPr marL="0" marR="0" lvl="1" indent="0" algn="just" defTabSz="914400" rtl="0" eaLnBrk="0" fontAlgn="base" latinLnBrk="0" hangingPunct="0">
              <a:lnSpc>
                <a:spcPct val="90000"/>
              </a:lnSpc>
              <a:spcBef>
                <a:spcPct val="40000"/>
              </a:spcBef>
              <a:spcAft>
                <a:spcPct val="0"/>
              </a:spcAft>
              <a:buClrTx/>
              <a:buSzTx/>
              <a:buFontTx/>
              <a:buNone/>
              <a:tabLst/>
              <a:defRPr/>
            </a:pPr>
            <a:r>
              <a:rPr lang="zh-CN" altLang="en-US" dirty="0"/>
              <a:t>增加了</a:t>
            </a:r>
            <a:r>
              <a:rPr lang="zh-CN" altLang="en-US" sz="2000" dirty="0">
                <a:latin typeface="Times New Roman" pitchFamily="18" charset="0"/>
                <a:ea typeface="+mn-ea"/>
              </a:rPr>
              <a:t>存储容量：</a:t>
            </a:r>
            <a:r>
              <a:rPr lang="zh-CN" altLang="en-US" sz="2000" dirty="0">
                <a:solidFill>
                  <a:srgbClr val="FF0000"/>
                </a:solidFill>
                <a:latin typeface="Times New Roman" pitchFamily="18" charset="0"/>
                <a:ea typeface="+mn-ea"/>
              </a:rPr>
              <a:t>磁头数</a:t>
            </a:r>
            <a:r>
              <a:rPr lang="en-US" altLang="zh-CN" sz="2000" dirty="0">
                <a:solidFill>
                  <a:srgbClr val="FF0000"/>
                </a:solidFill>
                <a:latin typeface="Times New Roman" pitchFamily="18" charset="0"/>
                <a:ea typeface="+mn-ea"/>
              </a:rPr>
              <a:t>×</a:t>
            </a:r>
            <a:r>
              <a:rPr lang="zh-CN" altLang="en-US" sz="2000" dirty="0">
                <a:solidFill>
                  <a:srgbClr val="FF0000"/>
                </a:solidFill>
                <a:latin typeface="Times New Roman" pitchFamily="18" charset="0"/>
                <a:ea typeface="+mn-ea"/>
              </a:rPr>
              <a:t>磁道（柱面）数</a:t>
            </a:r>
            <a:r>
              <a:rPr lang="en-US" altLang="zh-CN" sz="2000" dirty="0">
                <a:solidFill>
                  <a:srgbClr val="FF0000"/>
                </a:solidFill>
                <a:latin typeface="Times New Roman" pitchFamily="18" charset="0"/>
                <a:ea typeface="+mn-ea"/>
              </a:rPr>
              <a:t>×</a:t>
            </a:r>
            <a:r>
              <a:rPr lang="zh-CN" altLang="en-US" sz="2000" dirty="0">
                <a:solidFill>
                  <a:srgbClr val="FF0000"/>
                </a:solidFill>
                <a:latin typeface="Times New Roman" pitchFamily="18" charset="0"/>
                <a:ea typeface="+mn-ea"/>
              </a:rPr>
              <a:t>每道扇区数</a:t>
            </a:r>
            <a:r>
              <a:rPr lang="en-US" altLang="zh-CN" sz="2000" dirty="0">
                <a:solidFill>
                  <a:srgbClr val="FF0000"/>
                </a:solidFill>
                <a:latin typeface="Times New Roman" pitchFamily="18" charset="0"/>
                <a:ea typeface="+mn-ea"/>
              </a:rPr>
              <a:t>×</a:t>
            </a:r>
            <a:r>
              <a:rPr lang="zh-CN" altLang="en-US" sz="2000" dirty="0">
                <a:solidFill>
                  <a:srgbClr val="FF0000"/>
                </a:solidFill>
                <a:latin typeface="Times New Roman" pitchFamily="18" charset="0"/>
                <a:ea typeface="+mn-ea"/>
              </a:rPr>
              <a:t>每扇区字节数</a:t>
            </a:r>
            <a:endParaRPr lang="en-US" altLang="zh-CN" sz="2000" dirty="0">
              <a:solidFill>
                <a:srgbClr val="FF0000"/>
              </a:solidFill>
              <a:latin typeface="Times New Roman" pitchFamily="18" charset="0"/>
              <a:ea typeface="+mn-ea"/>
            </a:endParaRPr>
          </a:p>
          <a:p>
            <a:endParaRPr lang="zh-CN" altLang="en-US" dirty="0"/>
          </a:p>
        </p:txBody>
      </p:sp>
    </p:spTree>
    <p:extLst>
      <p:ext uri="{BB962C8B-B14F-4D97-AF65-F5344CB8AC3E}">
        <p14:creationId xmlns:p14="http://schemas.microsoft.com/office/powerpoint/2010/main" val="253458563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jpe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87051" name="Rectangle 11"/>
          <p:cNvSpPr>
            <a:spLocks noChangeArrowheads="1"/>
          </p:cNvSpPr>
          <p:nvPr userDrawn="1"/>
        </p:nvSpPr>
        <p:spPr bwMode="auto">
          <a:xfrm>
            <a:off x="1" y="1"/>
            <a:ext cx="9935633" cy="549275"/>
          </a:xfrm>
          <a:prstGeom prst="rect">
            <a:avLst/>
          </a:prstGeom>
          <a:solidFill>
            <a:srgbClr val="C30224"/>
          </a:solidFill>
          <a:ln w="9525">
            <a:noFill/>
            <a:miter lim="800000"/>
          </a:ln>
          <a:effectLst/>
        </p:spPr>
        <p:txBody>
          <a:bodyPr wrap="none" anchor="ctr"/>
          <a:lstStyle/>
          <a:p>
            <a:pPr eaLnBrk="1" hangingPunct="1">
              <a:lnSpc>
                <a:spcPct val="100000"/>
              </a:lnSpc>
              <a:spcBef>
                <a:spcPct val="0"/>
              </a:spcBef>
              <a:buClrTx/>
              <a:buSzTx/>
              <a:buFontTx/>
              <a:buNone/>
            </a:pPr>
            <a:endParaRPr lang="zh-CN" altLang="en-US" sz="3200">
              <a:solidFill>
                <a:schemeClr val="tx2"/>
              </a:solidFill>
            </a:endParaRPr>
          </a:p>
        </p:txBody>
      </p:sp>
      <p:grpSp>
        <p:nvGrpSpPr>
          <p:cNvPr id="87054" name="Group 14"/>
          <p:cNvGrpSpPr/>
          <p:nvPr userDrawn="1"/>
        </p:nvGrpSpPr>
        <p:grpSpPr bwMode="auto">
          <a:xfrm>
            <a:off x="10128251" y="188913"/>
            <a:ext cx="1784349" cy="2189162"/>
            <a:chOff x="4704" y="1885"/>
            <a:chExt cx="843" cy="1379"/>
          </a:xfrm>
        </p:grpSpPr>
        <p:sp>
          <p:nvSpPr>
            <p:cNvPr id="87055" name="Oval 15"/>
            <p:cNvSpPr>
              <a:spLocks noChangeArrowheads="1"/>
            </p:cNvSpPr>
            <p:nvPr/>
          </p:nvSpPr>
          <p:spPr bwMode="auto">
            <a:xfrm>
              <a:off x="4704" y="1885"/>
              <a:ext cx="127" cy="127"/>
            </a:xfrm>
            <a:prstGeom prst="ellipse">
              <a:avLst/>
            </a:prstGeom>
            <a:solidFill>
              <a:schemeClr val="tx2"/>
            </a:solidFill>
            <a:ln w="9525">
              <a:noFill/>
              <a:round/>
            </a:ln>
            <a:effectLst/>
          </p:spPr>
          <p:txBody>
            <a:bodyPr wrap="none" anchor="ctr"/>
            <a:lstStyle/>
            <a:p>
              <a:endParaRPr lang="zh-CN" altLang="en-US"/>
            </a:p>
          </p:txBody>
        </p:sp>
        <p:sp>
          <p:nvSpPr>
            <p:cNvPr id="87056" name="Oval 16"/>
            <p:cNvSpPr>
              <a:spLocks noChangeArrowheads="1"/>
            </p:cNvSpPr>
            <p:nvPr/>
          </p:nvSpPr>
          <p:spPr bwMode="auto">
            <a:xfrm>
              <a:off x="4883" y="1885"/>
              <a:ext cx="127" cy="127"/>
            </a:xfrm>
            <a:prstGeom prst="ellipse">
              <a:avLst/>
            </a:prstGeom>
            <a:solidFill>
              <a:schemeClr val="tx2"/>
            </a:solidFill>
            <a:ln w="9525">
              <a:noFill/>
              <a:round/>
            </a:ln>
            <a:effectLst/>
          </p:spPr>
          <p:txBody>
            <a:bodyPr wrap="none" anchor="ctr"/>
            <a:lstStyle/>
            <a:p>
              <a:endParaRPr lang="zh-CN" altLang="en-US"/>
            </a:p>
          </p:txBody>
        </p:sp>
        <p:sp>
          <p:nvSpPr>
            <p:cNvPr id="87057" name="Oval 17"/>
            <p:cNvSpPr>
              <a:spLocks noChangeArrowheads="1"/>
            </p:cNvSpPr>
            <p:nvPr/>
          </p:nvSpPr>
          <p:spPr bwMode="auto">
            <a:xfrm>
              <a:off x="5062" y="1885"/>
              <a:ext cx="127" cy="127"/>
            </a:xfrm>
            <a:prstGeom prst="ellipse">
              <a:avLst/>
            </a:prstGeom>
            <a:solidFill>
              <a:schemeClr val="tx2"/>
            </a:solidFill>
            <a:ln w="9525">
              <a:noFill/>
              <a:round/>
            </a:ln>
            <a:effectLst/>
          </p:spPr>
          <p:txBody>
            <a:bodyPr wrap="none" anchor="ctr"/>
            <a:lstStyle/>
            <a:p>
              <a:endParaRPr lang="zh-CN" altLang="en-US"/>
            </a:p>
          </p:txBody>
        </p:sp>
        <p:sp>
          <p:nvSpPr>
            <p:cNvPr id="87058" name="Oval 18"/>
            <p:cNvSpPr>
              <a:spLocks noChangeArrowheads="1"/>
            </p:cNvSpPr>
            <p:nvPr/>
          </p:nvSpPr>
          <p:spPr bwMode="auto">
            <a:xfrm>
              <a:off x="4704" y="2064"/>
              <a:ext cx="127" cy="127"/>
            </a:xfrm>
            <a:prstGeom prst="ellipse">
              <a:avLst/>
            </a:prstGeom>
            <a:solidFill>
              <a:schemeClr val="tx2"/>
            </a:solidFill>
            <a:ln w="9525">
              <a:noFill/>
              <a:round/>
            </a:ln>
            <a:effectLst/>
          </p:spPr>
          <p:txBody>
            <a:bodyPr wrap="none" anchor="ctr"/>
            <a:lstStyle/>
            <a:p>
              <a:endParaRPr lang="zh-CN" altLang="en-US"/>
            </a:p>
          </p:txBody>
        </p:sp>
        <p:sp>
          <p:nvSpPr>
            <p:cNvPr id="87059" name="Oval 19"/>
            <p:cNvSpPr>
              <a:spLocks noChangeArrowheads="1"/>
            </p:cNvSpPr>
            <p:nvPr/>
          </p:nvSpPr>
          <p:spPr bwMode="auto">
            <a:xfrm>
              <a:off x="4883" y="2064"/>
              <a:ext cx="127" cy="127"/>
            </a:xfrm>
            <a:prstGeom prst="ellipse">
              <a:avLst/>
            </a:prstGeom>
            <a:solidFill>
              <a:schemeClr val="tx2"/>
            </a:solidFill>
            <a:ln w="9525">
              <a:noFill/>
              <a:round/>
            </a:ln>
            <a:effectLst/>
          </p:spPr>
          <p:txBody>
            <a:bodyPr wrap="none" anchor="ctr"/>
            <a:lstStyle/>
            <a:p>
              <a:endParaRPr lang="zh-CN" altLang="en-US"/>
            </a:p>
          </p:txBody>
        </p:sp>
        <p:sp>
          <p:nvSpPr>
            <p:cNvPr id="87060" name="Oval 20"/>
            <p:cNvSpPr>
              <a:spLocks noChangeArrowheads="1"/>
            </p:cNvSpPr>
            <p:nvPr/>
          </p:nvSpPr>
          <p:spPr bwMode="auto">
            <a:xfrm>
              <a:off x="5062" y="2064"/>
              <a:ext cx="127" cy="127"/>
            </a:xfrm>
            <a:prstGeom prst="ellipse">
              <a:avLst/>
            </a:prstGeom>
            <a:solidFill>
              <a:schemeClr val="tx2"/>
            </a:solidFill>
            <a:ln w="9525">
              <a:noFill/>
              <a:round/>
            </a:ln>
            <a:effectLst/>
          </p:spPr>
          <p:txBody>
            <a:bodyPr wrap="none" anchor="ctr"/>
            <a:lstStyle/>
            <a:p>
              <a:endParaRPr lang="zh-CN" altLang="en-US"/>
            </a:p>
          </p:txBody>
        </p:sp>
        <p:sp>
          <p:nvSpPr>
            <p:cNvPr id="87061" name="Oval 21"/>
            <p:cNvSpPr>
              <a:spLocks noChangeArrowheads="1"/>
            </p:cNvSpPr>
            <p:nvPr/>
          </p:nvSpPr>
          <p:spPr bwMode="auto">
            <a:xfrm>
              <a:off x="5241" y="2064"/>
              <a:ext cx="127" cy="127"/>
            </a:xfrm>
            <a:prstGeom prst="ellipse">
              <a:avLst/>
            </a:prstGeom>
            <a:solidFill>
              <a:schemeClr val="accent2"/>
            </a:solidFill>
            <a:ln w="9525">
              <a:noFill/>
              <a:round/>
            </a:ln>
            <a:effectLst/>
          </p:spPr>
          <p:txBody>
            <a:bodyPr wrap="none" anchor="ctr"/>
            <a:lstStyle/>
            <a:p>
              <a:endParaRPr lang="zh-CN" altLang="en-US"/>
            </a:p>
          </p:txBody>
        </p:sp>
        <p:sp>
          <p:nvSpPr>
            <p:cNvPr id="87062" name="Oval 22"/>
            <p:cNvSpPr>
              <a:spLocks noChangeArrowheads="1"/>
            </p:cNvSpPr>
            <p:nvPr/>
          </p:nvSpPr>
          <p:spPr bwMode="auto">
            <a:xfrm>
              <a:off x="4704" y="2243"/>
              <a:ext cx="127" cy="127"/>
            </a:xfrm>
            <a:prstGeom prst="ellipse">
              <a:avLst/>
            </a:prstGeom>
            <a:solidFill>
              <a:schemeClr val="tx2"/>
            </a:solidFill>
            <a:ln w="9525">
              <a:noFill/>
              <a:round/>
            </a:ln>
            <a:effectLst/>
          </p:spPr>
          <p:txBody>
            <a:bodyPr wrap="none" anchor="ctr"/>
            <a:lstStyle/>
            <a:p>
              <a:endParaRPr lang="zh-CN" altLang="en-US"/>
            </a:p>
          </p:txBody>
        </p:sp>
        <p:sp>
          <p:nvSpPr>
            <p:cNvPr id="87063" name="Oval 23"/>
            <p:cNvSpPr>
              <a:spLocks noChangeArrowheads="1"/>
            </p:cNvSpPr>
            <p:nvPr/>
          </p:nvSpPr>
          <p:spPr bwMode="auto">
            <a:xfrm>
              <a:off x="4883" y="2243"/>
              <a:ext cx="127" cy="127"/>
            </a:xfrm>
            <a:prstGeom prst="ellipse">
              <a:avLst/>
            </a:prstGeom>
            <a:solidFill>
              <a:schemeClr val="tx2"/>
            </a:solidFill>
            <a:ln w="9525">
              <a:noFill/>
              <a:round/>
            </a:ln>
            <a:effectLst/>
          </p:spPr>
          <p:txBody>
            <a:bodyPr wrap="none" anchor="ctr"/>
            <a:lstStyle/>
            <a:p>
              <a:endParaRPr lang="zh-CN" altLang="en-US"/>
            </a:p>
          </p:txBody>
        </p:sp>
        <p:sp>
          <p:nvSpPr>
            <p:cNvPr id="87064" name="Oval 24"/>
            <p:cNvSpPr>
              <a:spLocks noChangeArrowheads="1"/>
            </p:cNvSpPr>
            <p:nvPr/>
          </p:nvSpPr>
          <p:spPr bwMode="auto">
            <a:xfrm>
              <a:off x="5062" y="2243"/>
              <a:ext cx="127" cy="127"/>
            </a:xfrm>
            <a:prstGeom prst="ellipse">
              <a:avLst/>
            </a:prstGeom>
            <a:solidFill>
              <a:schemeClr val="accent2"/>
            </a:solidFill>
            <a:ln w="9525">
              <a:noFill/>
              <a:round/>
            </a:ln>
            <a:effectLst/>
          </p:spPr>
          <p:txBody>
            <a:bodyPr wrap="none" anchor="ctr"/>
            <a:lstStyle/>
            <a:p>
              <a:endParaRPr lang="zh-CN" altLang="en-US"/>
            </a:p>
          </p:txBody>
        </p:sp>
        <p:sp>
          <p:nvSpPr>
            <p:cNvPr id="87065" name="Oval 25"/>
            <p:cNvSpPr>
              <a:spLocks noChangeArrowheads="1"/>
            </p:cNvSpPr>
            <p:nvPr/>
          </p:nvSpPr>
          <p:spPr bwMode="auto">
            <a:xfrm>
              <a:off x="5241" y="2243"/>
              <a:ext cx="127" cy="127"/>
            </a:xfrm>
            <a:prstGeom prst="ellipse">
              <a:avLst/>
            </a:prstGeom>
            <a:solidFill>
              <a:schemeClr val="accent2"/>
            </a:solidFill>
            <a:ln w="9525">
              <a:noFill/>
              <a:round/>
            </a:ln>
            <a:effectLst/>
          </p:spPr>
          <p:txBody>
            <a:bodyPr wrap="none" anchor="ctr"/>
            <a:lstStyle/>
            <a:p>
              <a:endParaRPr lang="zh-CN" altLang="en-US"/>
            </a:p>
          </p:txBody>
        </p:sp>
        <p:sp>
          <p:nvSpPr>
            <p:cNvPr id="87066" name="Oval 26"/>
            <p:cNvSpPr>
              <a:spLocks noChangeArrowheads="1"/>
            </p:cNvSpPr>
            <p:nvPr/>
          </p:nvSpPr>
          <p:spPr bwMode="auto">
            <a:xfrm>
              <a:off x="5420" y="2243"/>
              <a:ext cx="127" cy="127"/>
            </a:xfrm>
            <a:prstGeom prst="ellipse">
              <a:avLst/>
            </a:prstGeom>
            <a:solidFill>
              <a:schemeClr val="accent1"/>
            </a:solidFill>
            <a:ln w="9525">
              <a:noFill/>
              <a:round/>
            </a:ln>
            <a:effectLst/>
          </p:spPr>
          <p:txBody>
            <a:bodyPr wrap="none" anchor="ctr"/>
            <a:lstStyle/>
            <a:p>
              <a:endParaRPr lang="zh-CN" altLang="en-US"/>
            </a:p>
          </p:txBody>
        </p:sp>
        <p:sp>
          <p:nvSpPr>
            <p:cNvPr id="87067" name="Oval 27"/>
            <p:cNvSpPr>
              <a:spLocks noChangeArrowheads="1"/>
            </p:cNvSpPr>
            <p:nvPr/>
          </p:nvSpPr>
          <p:spPr bwMode="auto">
            <a:xfrm>
              <a:off x="4704" y="2421"/>
              <a:ext cx="127" cy="128"/>
            </a:xfrm>
            <a:prstGeom prst="ellipse">
              <a:avLst/>
            </a:prstGeom>
            <a:solidFill>
              <a:schemeClr val="tx2"/>
            </a:solidFill>
            <a:ln w="9525">
              <a:noFill/>
              <a:round/>
            </a:ln>
            <a:effectLst/>
          </p:spPr>
          <p:txBody>
            <a:bodyPr wrap="none" anchor="ctr"/>
            <a:lstStyle/>
            <a:p>
              <a:endParaRPr lang="zh-CN" altLang="en-US"/>
            </a:p>
          </p:txBody>
        </p:sp>
        <p:sp>
          <p:nvSpPr>
            <p:cNvPr id="87068" name="Oval 28"/>
            <p:cNvSpPr>
              <a:spLocks noChangeArrowheads="1"/>
            </p:cNvSpPr>
            <p:nvPr/>
          </p:nvSpPr>
          <p:spPr bwMode="auto">
            <a:xfrm>
              <a:off x="4883" y="2421"/>
              <a:ext cx="127" cy="128"/>
            </a:xfrm>
            <a:prstGeom prst="ellipse">
              <a:avLst/>
            </a:prstGeom>
            <a:solidFill>
              <a:schemeClr val="accent2"/>
            </a:solidFill>
            <a:ln w="9525">
              <a:noFill/>
              <a:round/>
            </a:ln>
            <a:effectLst/>
          </p:spPr>
          <p:txBody>
            <a:bodyPr wrap="none" anchor="ctr"/>
            <a:lstStyle/>
            <a:p>
              <a:endParaRPr lang="zh-CN" altLang="en-US"/>
            </a:p>
          </p:txBody>
        </p:sp>
        <p:sp>
          <p:nvSpPr>
            <p:cNvPr id="87069" name="Oval 29"/>
            <p:cNvSpPr>
              <a:spLocks noChangeArrowheads="1"/>
            </p:cNvSpPr>
            <p:nvPr/>
          </p:nvSpPr>
          <p:spPr bwMode="auto">
            <a:xfrm>
              <a:off x="5062" y="2421"/>
              <a:ext cx="127" cy="128"/>
            </a:xfrm>
            <a:prstGeom prst="ellipse">
              <a:avLst/>
            </a:prstGeom>
            <a:solidFill>
              <a:schemeClr val="accent2"/>
            </a:solidFill>
            <a:ln w="9525">
              <a:noFill/>
              <a:round/>
            </a:ln>
            <a:effectLst/>
          </p:spPr>
          <p:txBody>
            <a:bodyPr wrap="none" anchor="ctr"/>
            <a:lstStyle/>
            <a:p>
              <a:endParaRPr lang="zh-CN" altLang="en-US"/>
            </a:p>
          </p:txBody>
        </p:sp>
        <p:sp>
          <p:nvSpPr>
            <p:cNvPr id="87070" name="Oval 30"/>
            <p:cNvSpPr>
              <a:spLocks noChangeArrowheads="1"/>
            </p:cNvSpPr>
            <p:nvPr/>
          </p:nvSpPr>
          <p:spPr bwMode="auto">
            <a:xfrm>
              <a:off x="5241" y="2421"/>
              <a:ext cx="127" cy="128"/>
            </a:xfrm>
            <a:prstGeom prst="ellipse">
              <a:avLst/>
            </a:prstGeom>
            <a:solidFill>
              <a:schemeClr val="accent1"/>
            </a:solidFill>
            <a:ln w="9525">
              <a:noFill/>
              <a:round/>
            </a:ln>
            <a:effectLst/>
          </p:spPr>
          <p:txBody>
            <a:bodyPr wrap="none" anchor="ctr"/>
            <a:lstStyle/>
            <a:p>
              <a:endParaRPr lang="zh-CN" altLang="en-US"/>
            </a:p>
          </p:txBody>
        </p:sp>
        <p:sp>
          <p:nvSpPr>
            <p:cNvPr id="87071" name="Oval 31"/>
            <p:cNvSpPr>
              <a:spLocks noChangeArrowheads="1"/>
            </p:cNvSpPr>
            <p:nvPr/>
          </p:nvSpPr>
          <p:spPr bwMode="auto">
            <a:xfrm>
              <a:off x="4704" y="2600"/>
              <a:ext cx="127" cy="128"/>
            </a:xfrm>
            <a:prstGeom prst="ellipse">
              <a:avLst/>
            </a:prstGeom>
            <a:solidFill>
              <a:schemeClr val="accent2"/>
            </a:solidFill>
            <a:ln w="9525">
              <a:noFill/>
              <a:round/>
            </a:ln>
            <a:effectLst/>
          </p:spPr>
          <p:txBody>
            <a:bodyPr wrap="none" anchor="ctr"/>
            <a:lstStyle/>
            <a:p>
              <a:endParaRPr lang="zh-CN" altLang="en-US"/>
            </a:p>
          </p:txBody>
        </p:sp>
        <p:sp>
          <p:nvSpPr>
            <p:cNvPr id="87072" name="Oval 32"/>
            <p:cNvSpPr>
              <a:spLocks noChangeArrowheads="1"/>
            </p:cNvSpPr>
            <p:nvPr/>
          </p:nvSpPr>
          <p:spPr bwMode="auto">
            <a:xfrm>
              <a:off x="4883" y="2600"/>
              <a:ext cx="127" cy="128"/>
            </a:xfrm>
            <a:prstGeom prst="ellipse">
              <a:avLst/>
            </a:prstGeom>
            <a:solidFill>
              <a:schemeClr val="accent2"/>
            </a:solidFill>
            <a:ln w="9525">
              <a:noFill/>
              <a:round/>
            </a:ln>
            <a:effectLst/>
          </p:spPr>
          <p:txBody>
            <a:bodyPr wrap="none" anchor="ctr"/>
            <a:lstStyle/>
            <a:p>
              <a:endParaRPr lang="zh-CN" altLang="en-US"/>
            </a:p>
          </p:txBody>
        </p:sp>
        <p:sp>
          <p:nvSpPr>
            <p:cNvPr id="87073" name="Oval 33"/>
            <p:cNvSpPr>
              <a:spLocks noChangeArrowheads="1"/>
            </p:cNvSpPr>
            <p:nvPr/>
          </p:nvSpPr>
          <p:spPr bwMode="auto">
            <a:xfrm>
              <a:off x="5062" y="2600"/>
              <a:ext cx="127" cy="128"/>
            </a:xfrm>
            <a:prstGeom prst="ellipse">
              <a:avLst/>
            </a:prstGeom>
            <a:solidFill>
              <a:schemeClr val="accent1"/>
            </a:solidFill>
            <a:ln w="9525">
              <a:noFill/>
              <a:round/>
            </a:ln>
            <a:effectLst/>
          </p:spPr>
          <p:txBody>
            <a:bodyPr wrap="none" anchor="ctr"/>
            <a:lstStyle/>
            <a:p>
              <a:endParaRPr lang="zh-CN" altLang="en-US"/>
            </a:p>
          </p:txBody>
        </p:sp>
        <p:sp>
          <p:nvSpPr>
            <p:cNvPr id="87074" name="Oval 34"/>
            <p:cNvSpPr>
              <a:spLocks noChangeArrowheads="1"/>
            </p:cNvSpPr>
            <p:nvPr/>
          </p:nvSpPr>
          <p:spPr bwMode="auto">
            <a:xfrm>
              <a:off x="5241" y="2600"/>
              <a:ext cx="127" cy="128"/>
            </a:xfrm>
            <a:prstGeom prst="ellipse">
              <a:avLst/>
            </a:prstGeom>
            <a:solidFill>
              <a:schemeClr val="accent1"/>
            </a:solidFill>
            <a:ln w="9525">
              <a:noFill/>
              <a:round/>
            </a:ln>
            <a:effectLst/>
          </p:spPr>
          <p:txBody>
            <a:bodyPr wrap="none" anchor="ctr"/>
            <a:lstStyle/>
            <a:p>
              <a:endParaRPr lang="zh-CN" altLang="en-US"/>
            </a:p>
          </p:txBody>
        </p:sp>
        <p:sp>
          <p:nvSpPr>
            <p:cNvPr id="87075" name="Oval 35"/>
            <p:cNvSpPr>
              <a:spLocks noChangeArrowheads="1"/>
            </p:cNvSpPr>
            <p:nvPr/>
          </p:nvSpPr>
          <p:spPr bwMode="auto">
            <a:xfrm>
              <a:off x="5420" y="2600"/>
              <a:ext cx="127" cy="128"/>
            </a:xfrm>
            <a:prstGeom prst="ellipse">
              <a:avLst/>
            </a:prstGeom>
            <a:solidFill>
              <a:schemeClr val="folHlink"/>
            </a:solidFill>
            <a:ln w="9525">
              <a:noFill/>
              <a:round/>
            </a:ln>
            <a:effectLst/>
          </p:spPr>
          <p:txBody>
            <a:bodyPr wrap="none" anchor="ctr"/>
            <a:lstStyle/>
            <a:p>
              <a:endParaRPr lang="zh-CN" altLang="en-US"/>
            </a:p>
          </p:txBody>
        </p:sp>
        <p:sp>
          <p:nvSpPr>
            <p:cNvPr id="87076" name="Oval 36"/>
            <p:cNvSpPr>
              <a:spLocks noChangeArrowheads="1"/>
            </p:cNvSpPr>
            <p:nvPr/>
          </p:nvSpPr>
          <p:spPr bwMode="auto">
            <a:xfrm>
              <a:off x="4704" y="2779"/>
              <a:ext cx="127" cy="127"/>
            </a:xfrm>
            <a:prstGeom prst="ellipse">
              <a:avLst/>
            </a:prstGeom>
            <a:solidFill>
              <a:schemeClr val="accent2"/>
            </a:solidFill>
            <a:ln w="9525">
              <a:noFill/>
              <a:round/>
            </a:ln>
            <a:effectLst/>
          </p:spPr>
          <p:txBody>
            <a:bodyPr wrap="none" anchor="ctr"/>
            <a:lstStyle/>
            <a:p>
              <a:endParaRPr lang="zh-CN" altLang="en-US"/>
            </a:p>
          </p:txBody>
        </p:sp>
        <p:sp>
          <p:nvSpPr>
            <p:cNvPr id="87077" name="Oval 37"/>
            <p:cNvSpPr>
              <a:spLocks noChangeArrowheads="1"/>
            </p:cNvSpPr>
            <p:nvPr/>
          </p:nvSpPr>
          <p:spPr bwMode="auto">
            <a:xfrm>
              <a:off x="4883" y="2779"/>
              <a:ext cx="127" cy="127"/>
            </a:xfrm>
            <a:prstGeom prst="ellipse">
              <a:avLst/>
            </a:prstGeom>
            <a:solidFill>
              <a:schemeClr val="accent1"/>
            </a:solidFill>
            <a:ln w="9525">
              <a:noFill/>
              <a:round/>
            </a:ln>
            <a:effectLst/>
          </p:spPr>
          <p:txBody>
            <a:bodyPr wrap="none" anchor="ctr"/>
            <a:lstStyle/>
            <a:p>
              <a:endParaRPr lang="zh-CN" altLang="en-US"/>
            </a:p>
          </p:txBody>
        </p:sp>
        <p:sp>
          <p:nvSpPr>
            <p:cNvPr id="87078" name="Oval 38"/>
            <p:cNvSpPr>
              <a:spLocks noChangeArrowheads="1"/>
            </p:cNvSpPr>
            <p:nvPr/>
          </p:nvSpPr>
          <p:spPr bwMode="auto">
            <a:xfrm>
              <a:off x="5062" y="2779"/>
              <a:ext cx="127" cy="127"/>
            </a:xfrm>
            <a:prstGeom prst="ellipse">
              <a:avLst/>
            </a:prstGeom>
            <a:solidFill>
              <a:schemeClr val="accent1"/>
            </a:solidFill>
            <a:ln w="9525">
              <a:noFill/>
              <a:round/>
            </a:ln>
            <a:effectLst/>
          </p:spPr>
          <p:txBody>
            <a:bodyPr wrap="none" anchor="ctr"/>
            <a:lstStyle/>
            <a:p>
              <a:endParaRPr lang="zh-CN" altLang="en-US"/>
            </a:p>
          </p:txBody>
        </p:sp>
        <p:sp>
          <p:nvSpPr>
            <p:cNvPr id="87079" name="Oval 39"/>
            <p:cNvSpPr>
              <a:spLocks noChangeArrowheads="1"/>
            </p:cNvSpPr>
            <p:nvPr/>
          </p:nvSpPr>
          <p:spPr bwMode="auto">
            <a:xfrm>
              <a:off x="5241" y="2779"/>
              <a:ext cx="127" cy="127"/>
            </a:xfrm>
            <a:prstGeom prst="ellipse">
              <a:avLst/>
            </a:prstGeom>
            <a:solidFill>
              <a:schemeClr val="folHlink"/>
            </a:solidFill>
            <a:ln w="9525">
              <a:noFill/>
              <a:round/>
            </a:ln>
            <a:effectLst/>
          </p:spPr>
          <p:txBody>
            <a:bodyPr wrap="none" anchor="ctr"/>
            <a:lstStyle/>
            <a:p>
              <a:endParaRPr lang="zh-CN" altLang="en-US"/>
            </a:p>
          </p:txBody>
        </p:sp>
        <p:sp>
          <p:nvSpPr>
            <p:cNvPr id="87080" name="Oval 40"/>
            <p:cNvSpPr>
              <a:spLocks noChangeArrowheads="1"/>
            </p:cNvSpPr>
            <p:nvPr/>
          </p:nvSpPr>
          <p:spPr bwMode="auto">
            <a:xfrm>
              <a:off x="4704" y="2958"/>
              <a:ext cx="127" cy="127"/>
            </a:xfrm>
            <a:prstGeom prst="ellipse">
              <a:avLst/>
            </a:prstGeom>
            <a:solidFill>
              <a:schemeClr val="accent1"/>
            </a:solidFill>
            <a:ln w="9525">
              <a:noFill/>
              <a:round/>
            </a:ln>
            <a:effectLst/>
          </p:spPr>
          <p:txBody>
            <a:bodyPr wrap="none" anchor="ctr"/>
            <a:lstStyle/>
            <a:p>
              <a:endParaRPr lang="zh-CN" altLang="en-US"/>
            </a:p>
          </p:txBody>
        </p:sp>
        <p:sp>
          <p:nvSpPr>
            <p:cNvPr id="87081" name="Oval 41"/>
            <p:cNvSpPr>
              <a:spLocks noChangeArrowheads="1"/>
            </p:cNvSpPr>
            <p:nvPr/>
          </p:nvSpPr>
          <p:spPr bwMode="auto">
            <a:xfrm>
              <a:off x="4883" y="2958"/>
              <a:ext cx="127" cy="127"/>
            </a:xfrm>
            <a:prstGeom prst="ellipse">
              <a:avLst/>
            </a:prstGeom>
            <a:solidFill>
              <a:schemeClr val="accent1"/>
            </a:solidFill>
            <a:ln w="9525">
              <a:noFill/>
              <a:round/>
            </a:ln>
            <a:effectLst/>
          </p:spPr>
          <p:txBody>
            <a:bodyPr wrap="none" anchor="ctr"/>
            <a:lstStyle/>
            <a:p>
              <a:endParaRPr lang="zh-CN" altLang="en-US"/>
            </a:p>
          </p:txBody>
        </p:sp>
        <p:sp>
          <p:nvSpPr>
            <p:cNvPr id="87082" name="Oval 42"/>
            <p:cNvSpPr>
              <a:spLocks noChangeArrowheads="1"/>
            </p:cNvSpPr>
            <p:nvPr/>
          </p:nvSpPr>
          <p:spPr bwMode="auto">
            <a:xfrm>
              <a:off x="5062" y="2958"/>
              <a:ext cx="127" cy="127"/>
            </a:xfrm>
            <a:prstGeom prst="ellipse">
              <a:avLst/>
            </a:prstGeom>
            <a:solidFill>
              <a:schemeClr val="folHlink"/>
            </a:solidFill>
            <a:ln w="9525">
              <a:noFill/>
              <a:round/>
            </a:ln>
            <a:effectLst/>
          </p:spPr>
          <p:txBody>
            <a:bodyPr wrap="none" anchor="ctr"/>
            <a:lstStyle/>
            <a:p>
              <a:endParaRPr lang="zh-CN" altLang="en-US"/>
            </a:p>
          </p:txBody>
        </p:sp>
        <p:sp>
          <p:nvSpPr>
            <p:cNvPr id="87083" name="Oval 43"/>
            <p:cNvSpPr>
              <a:spLocks noChangeArrowheads="1"/>
            </p:cNvSpPr>
            <p:nvPr/>
          </p:nvSpPr>
          <p:spPr bwMode="auto">
            <a:xfrm>
              <a:off x="5241" y="2958"/>
              <a:ext cx="127" cy="127"/>
            </a:xfrm>
            <a:prstGeom prst="ellipse">
              <a:avLst/>
            </a:prstGeom>
            <a:solidFill>
              <a:schemeClr val="folHlink"/>
            </a:solidFill>
            <a:ln w="9525">
              <a:noFill/>
              <a:round/>
            </a:ln>
            <a:effectLst/>
          </p:spPr>
          <p:txBody>
            <a:bodyPr wrap="none" anchor="ctr"/>
            <a:lstStyle/>
            <a:p>
              <a:endParaRPr lang="zh-CN" altLang="en-US"/>
            </a:p>
          </p:txBody>
        </p:sp>
        <p:sp>
          <p:nvSpPr>
            <p:cNvPr id="87084" name="Oval 44"/>
            <p:cNvSpPr>
              <a:spLocks noChangeArrowheads="1"/>
            </p:cNvSpPr>
            <p:nvPr/>
          </p:nvSpPr>
          <p:spPr bwMode="auto">
            <a:xfrm>
              <a:off x="4883" y="3137"/>
              <a:ext cx="127" cy="127"/>
            </a:xfrm>
            <a:prstGeom prst="ellipse">
              <a:avLst/>
            </a:prstGeom>
            <a:solidFill>
              <a:schemeClr val="folHlink"/>
            </a:solidFill>
            <a:ln w="9525">
              <a:noFill/>
              <a:round/>
            </a:ln>
            <a:effectLst/>
          </p:spPr>
          <p:txBody>
            <a:bodyPr wrap="none" anchor="ctr"/>
            <a:lstStyle/>
            <a:p>
              <a:endParaRPr lang="zh-CN" altLang="en-US"/>
            </a:p>
          </p:txBody>
        </p:sp>
        <p:sp>
          <p:nvSpPr>
            <p:cNvPr id="87085" name="Oval 45"/>
            <p:cNvSpPr>
              <a:spLocks noChangeArrowheads="1"/>
            </p:cNvSpPr>
            <p:nvPr/>
          </p:nvSpPr>
          <p:spPr bwMode="auto">
            <a:xfrm>
              <a:off x="5241" y="3137"/>
              <a:ext cx="127" cy="127"/>
            </a:xfrm>
            <a:prstGeom prst="ellipse">
              <a:avLst/>
            </a:prstGeom>
            <a:solidFill>
              <a:schemeClr val="folHlink"/>
            </a:solidFill>
            <a:ln w="9525">
              <a:noFill/>
              <a:round/>
            </a:ln>
            <a:effectLst/>
          </p:spPr>
          <p:txBody>
            <a:bodyPr wrap="none" anchor="ctr"/>
            <a:lstStyle/>
            <a:p>
              <a:endParaRPr lang="zh-CN" altLang="en-US"/>
            </a:p>
          </p:txBody>
        </p:sp>
      </p:grpSp>
      <p:sp>
        <p:nvSpPr>
          <p:cNvPr id="87086" name="Rectangle 46"/>
          <p:cNvSpPr>
            <a:spLocks noChangeArrowheads="1"/>
          </p:cNvSpPr>
          <p:nvPr userDrawn="1"/>
        </p:nvSpPr>
        <p:spPr bwMode="auto">
          <a:xfrm>
            <a:off x="6351" y="6742114"/>
            <a:ext cx="11465983" cy="71437"/>
          </a:xfrm>
          <a:prstGeom prst="rect">
            <a:avLst/>
          </a:prstGeom>
          <a:solidFill>
            <a:srgbClr val="E88000"/>
          </a:solidFill>
          <a:ln w="9525">
            <a:noFill/>
            <a:miter lim="800000"/>
          </a:ln>
          <a:effectLst/>
        </p:spPr>
        <p:txBody>
          <a:bodyPr wrap="none" anchor="ctr"/>
          <a:lstStyle/>
          <a:p>
            <a:endParaRPr lang="zh-CN" altLang="en-US"/>
          </a:p>
        </p:txBody>
      </p:sp>
      <p:sp>
        <p:nvSpPr>
          <p:cNvPr id="87087" name="Rectangle 47"/>
          <p:cNvSpPr>
            <a:spLocks noChangeArrowheads="1"/>
          </p:cNvSpPr>
          <p:nvPr userDrawn="1"/>
        </p:nvSpPr>
        <p:spPr bwMode="auto">
          <a:xfrm>
            <a:off x="14818" y="6811964"/>
            <a:ext cx="12187767" cy="73025"/>
          </a:xfrm>
          <a:prstGeom prst="rect">
            <a:avLst/>
          </a:prstGeom>
          <a:solidFill>
            <a:srgbClr val="C95616"/>
          </a:solidFill>
          <a:ln w="9525">
            <a:noFill/>
            <a:miter lim="800000"/>
          </a:ln>
          <a:effectLst/>
        </p:spPr>
        <p:txBody>
          <a:bodyPr wrap="none" anchor="ctr"/>
          <a:lstStyle/>
          <a:p>
            <a:endParaRPr lang="zh-CN" altLang="en-US"/>
          </a:p>
        </p:txBody>
      </p:sp>
      <p:sp>
        <p:nvSpPr>
          <p:cNvPr id="87088" name="Rectangle 48"/>
          <p:cNvSpPr>
            <a:spLocks noChangeArrowheads="1"/>
          </p:cNvSpPr>
          <p:nvPr userDrawn="1"/>
        </p:nvSpPr>
        <p:spPr bwMode="auto">
          <a:xfrm>
            <a:off x="2117" y="6577013"/>
            <a:ext cx="11463867" cy="165100"/>
          </a:xfrm>
          <a:prstGeom prst="rect">
            <a:avLst/>
          </a:prstGeom>
          <a:solidFill>
            <a:srgbClr val="FCC24F"/>
          </a:solidFill>
          <a:ln w="9525">
            <a:noFill/>
            <a:miter lim="800000"/>
          </a:ln>
          <a:effectLst/>
        </p:spPr>
        <p:txBody>
          <a:bodyPr wrap="none" anchor="ctr"/>
          <a:lstStyle/>
          <a:p>
            <a:endParaRPr lang="zh-CN" altLang="en-US"/>
          </a:p>
        </p:txBody>
      </p:sp>
      <p:pic>
        <p:nvPicPr>
          <p:cNvPr id="87089" name="Picture 49" descr="buaa_1"/>
          <p:cNvPicPr>
            <a:picLocks noChangeAspect="1" noChangeArrowheads="1"/>
          </p:cNvPicPr>
          <p:nvPr userDrawn="1"/>
        </p:nvPicPr>
        <p:blipFill>
          <a:blip r:embed="rId2" cstate="print"/>
          <a:srcRect/>
          <a:stretch>
            <a:fillRect/>
          </a:stretch>
        </p:blipFill>
        <p:spPr bwMode="auto">
          <a:xfrm>
            <a:off x="1" y="6597650"/>
            <a:ext cx="1775884" cy="287338"/>
          </a:xfrm>
          <a:prstGeom prst="rect">
            <a:avLst/>
          </a:prstGeom>
          <a:noFill/>
          <a:ln w="9525">
            <a:noFill/>
            <a:miter lim="800000"/>
            <a:headEnd/>
            <a:tailEnd/>
          </a:ln>
        </p:spPr>
      </p:pic>
      <p:sp>
        <p:nvSpPr>
          <p:cNvPr id="87090" name="Line 50"/>
          <p:cNvSpPr>
            <a:spLocks noChangeShapeType="1"/>
          </p:cNvSpPr>
          <p:nvPr userDrawn="1"/>
        </p:nvSpPr>
        <p:spPr bwMode="auto">
          <a:xfrm flipV="1">
            <a:off x="624417" y="2852738"/>
            <a:ext cx="10752667" cy="0"/>
          </a:xfrm>
          <a:prstGeom prst="line">
            <a:avLst/>
          </a:prstGeom>
          <a:noFill/>
          <a:ln w="38100">
            <a:solidFill>
              <a:schemeClr val="bg2"/>
            </a:solidFill>
            <a:round/>
          </a:ln>
          <a:effectLst/>
        </p:spPr>
        <p:txBody>
          <a:bodyPr anchor="ctr">
            <a:spAutoFit/>
          </a:bodyPr>
          <a:lstStyle/>
          <a:p>
            <a:endParaRPr lang="zh-CN" altLang="en-US"/>
          </a:p>
        </p:txBody>
      </p:sp>
      <p:sp>
        <p:nvSpPr>
          <p:cNvPr id="87091" name="Line 51"/>
          <p:cNvSpPr>
            <a:spLocks noChangeShapeType="1"/>
          </p:cNvSpPr>
          <p:nvPr userDrawn="1"/>
        </p:nvSpPr>
        <p:spPr bwMode="auto">
          <a:xfrm>
            <a:off x="9935633" y="0"/>
            <a:ext cx="0" cy="5949950"/>
          </a:xfrm>
          <a:prstGeom prst="line">
            <a:avLst/>
          </a:prstGeom>
          <a:noFill/>
          <a:ln w="38100">
            <a:solidFill>
              <a:schemeClr val="bg2"/>
            </a:solidFill>
            <a:round/>
          </a:ln>
          <a:effectLst/>
        </p:spPr>
        <p:txBody>
          <a:bodyPr anchor="ctr">
            <a:spAutoFit/>
          </a:bodyPr>
          <a:lstStyle/>
          <a:p>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a:xfrm>
            <a:off x="7840795" y="1125538"/>
            <a:ext cx="3538405" cy="2202654"/>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10608348" y="404814"/>
            <a:ext cx="770852" cy="289877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5636950" y="404814"/>
            <a:ext cx="2922851" cy="289877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912284" y="404814"/>
            <a:ext cx="7010400" cy="372603"/>
          </a:xfrm>
        </p:spPr>
        <p:txBody>
          <a:bodyPr/>
          <a:lstStyle>
            <a:lvl1pPr>
              <a:defRPr i="0"/>
            </a:lvl1pPr>
          </a:lstStyle>
          <a:p>
            <a:r>
              <a:rPr lang="zh-CN" altLang="en-US"/>
              <a:t>单击此处编辑母版标题样式</a:t>
            </a:r>
          </a:p>
        </p:txBody>
      </p:sp>
      <p:sp>
        <p:nvSpPr>
          <p:cNvPr id="3" name="文本占位符 2"/>
          <p:cNvSpPr>
            <a:spLocks noGrp="1"/>
          </p:cNvSpPr>
          <p:nvPr>
            <p:ph type="body" sz="half" idx="1"/>
          </p:nvPr>
        </p:nvSpPr>
        <p:spPr>
          <a:xfrm>
            <a:off x="914400" y="1125538"/>
            <a:ext cx="5130800" cy="1861022"/>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6248400" y="1125539"/>
            <a:ext cx="5130800" cy="1861022"/>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p:nvPr>
        </p:nvSpPr>
        <p:spPr>
          <a:xfrm>
            <a:off x="6248400" y="2290764"/>
            <a:ext cx="5130800" cy="1861022"/>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912284" y="404813"/>
            <a:ext cx="7010400" cy="372603"/>
          </a:xfrm>
        </p:spPr>
        <p:txBody>
          <a:bodyPr/>
          <a:lstStyle/>
          <a:p>
            <a:r>
              <a:rPr lang="zh-CN" altLang="en-US"/>
              <a:t>单击此处编辑母版标题样式</a:t>
            </a:r>
          </a:p>
        </p:txBody>
      </p:sp>
      <p:sp>
        <p:nvSpPr>
          <p:cNvPr id="3" name="文本占位符 2"/>
          <p:cNvSpPr>
            <a:spLocks noGrp="1"/>
          </p:cNvSpPr>
          <p:nvPr>
            <p:ph type="body" sz="half" idx="1"/>
          </p:nvPr>
        </p:nvSpPr>
        <p:spPr>
          <a:xfrm>
            <a:off x="914400" y="1125538"/>
            <a:ext cx="5130800" cy="1861022"/>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248400" y="1125538"/>
            <a:ext cx="5130800" cy="1861022"/>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标题幻灯片">
    <p:spTree>
      <p:nvGrpSpPr>
        <p:cNvPr id="1" name=""/>
        <p:cNvGrpSpPr/>
        <p:nvPr/>
      </p:nvGrpSpPr>
      <p:grpSpPr>
        <a:xfrm>
          <a:off x="0" y="0"/>
          <a:ext cx="0" cy="0"/>
          <a:chOff x="0" y="0"/>
          <a:chExt cx="0" cy="0"/>
        </a:xfrm>
      </p:grpSpPr>
      <p:pic>
        <p:nvPicPr>
          <p:cNvPr id="41" name="图片 40"/>
          <p:cNvPicPr>
            <a:picLocks noChangeAspect="1"/>
          </p:cNvPicPr>
          <p:nvPr userDrawn="1"/>
        </p:nvPicPr>
        <p:blipFill>
          <a:blip r:embed="rId2"/>
          <a:stretch>
            <a:fillRect/>
          </a:stretch>
        </p:blipFill>
        <p:spPr>
          <a:xfrm>
            <a:off x="-529" y="-297"/>
            <a:ext cx="12193057" cy="6858594"/>
          </a:xfrm>
          <a:prstGeom prst="rect">
            <a:avLst/>
          </a:prstGeom>
        </p:spPr>
      </p:pic>
      <p:sp>
        <p:nvSpPr>
          <p:cNvPr id="42" name="矩形 41"/>
          <p:cNvSpPr/>
          <p:nvPr userDrawn="1"/>
        </p:nvSpPr>
        <p:spPr>
          <a:xfrm>
            <a:off x="0" y="3627545"/>
            <a:ext cx="12192000" cy="122564"/>
          </a:xfrm>
          <a:prstGeom prst="rect">
            <a:avLst/>
          </a:prstGeom>
          <a:solidFill>
            <a:srgbClr val="1967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lnSpc>
                <a:spcPct val="100000"/>
              </a:lnSpc>
              <a:spcBef>
                <a:spcPct val="0"/>
              </a:spcBef>
              <a:buClrTx/>
              <a:buSzTx/>
              <a:buFontTx/>
              <a:buNone/>
            </a:pPr>
            <a:endParaRPr lang="zh-CN" altLang="en-US" sz="1015" b="0">
              <a:solidFill>
                <a:srgbClr val="FFFFFF"/>
              </a:solidFill>
            </a:endParaRPr>
          </a:p>
        </p:txBody>
      </p:sp>
      <p:sp>
        <p:nvSpPr>
          <p:cNvPr id="43" name="矩形 42"/>
          <p:cNvSpPr/>
          <p:nvPr userDrawn="1"/>
        </p:nvSpPr>
        <p:spPr>
          <a:xfrm>
            <a:off x="0" y="1963271"/>
            <a:ext cx="12192000" cy="1532812"/>
          </a:xfrm>
          <a:prstGeom prst="rect">
            <a:avLst/>
          </a:prstGeom>
          <a:gradFill>
            <a:gsLst>
              <a:gs pos="0">
                <a:srgbClr val="2085E1"/>
              </a:gs>
              <a:gs pos="100000">
                <a:srgbClr val="1967A7"/>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lnSpc>
                <a:spcPct val="100000"/>
              </a:lnSpc>
              <a:spcBef>
                <a:spcPct val="0"/>
              </a:spcBef>
              <a:buClrTx/>
              <a:buSzTx/>
              <a:buFontTx/>
              <a:buNone/>
            </a:pPr>
            <a:endParaRPr lang="zh-CN" altLang="en-US" sz="1015" b="0">
              <a:solidFill>
                <a:srgbClr val="FFFFFF"/>
              </a:solidFill>
            </a:endParaRPr>
          </a:p>
        </p:txBody>
      </p:sp>
      <p:sp>
        <p:nvSpPr>
          <p:cNvPr id="44" name="Subtitle 2"/>
          <p:cNvSpPr>
            <a:spLocks noGrp="1"/>
          </p:cNvSpPr>
          <p:nvPr>
            <p:ph type="subTitle" idx="1"/>
          </p:nvPr>
        </p:nvSpPr>
        <p:spPr>
          <a:xfrm>
            <a:off x="1524000" y="3750112"/>
            <a:ext cx="9144000" cy="1004407"/>
          </a:xfrm>
          <a:prstGeom prst="rect">
            <a:avLst/>
          </a:prstGeom>
        </p:spPr>
        <p:txBody>
          <a:bodyPr anchor="ctr">
            <a:normAutofit/>
          </a:bodyPr>
          <a:lstStyle>
            <a:lvl1pPr marL="0" indent="0" algn="ctr">
              <a:buNone/>
              <a:defRPr lang="en-US" sz="2700" b="1" kern="1200" dirty="0">
                <a:solidFill>
                  <a:schemeClr val="tx1"/>
                </a:solidFill>
                <a:latin typeface="微软雅黑" panose="020B0503020204020204" pitchFamily="34" charset="-122"/>
                <a:ea typeface="微软雅黑" panose="020B0503020204020204" pitchFamily="34" charset="-122"/>
                <a:cs typeface="+mj-cs"/>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单击此处编辑母版副标题样式</a:t>
            </a:r>
            <a:endParaRPr lang="en-US" dirty="0"/>
          </a:p>
        </p:txBody>
      </p:sp>
      <p:pic>
        <p:nvPicPr>
          <p:cNvPr id="45" name="图片 4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83432" y="564342"/>
            <a:ext cx="5567281" cy="632410"/>
          </a:xfrm>
          <a:prstGeom prst="rect">
            <a:avLst/>
          </a:prstGeom>
        </p:spPr>
      </p:pic>
      <p:sp>
        <p:nvSpPr>
          <p:cNvPr id="46" name="Title 1"/>
          <p:cNvSpPr>
            <a:spLocks noGrp="1"/>
          </p:cNvSpPr>
          <p:nvPr>
            <p:ph type="ctrTitle"/>
          </p:nvPr>
        </p:nvSpPr>
        <p:spPr>
          <a:xfrm>
            <a:off x="914400" y="1963271"/>
            <a:ext cx="10363200" cy="1501946"/>
          </a:xfrm>
          <a:prstGeom prst="rect">
            <a:avLst/>
          </a:prstGeom>
        </p:spPr>
        <p:txBody>
          <a:bodyPr anchor="ctr">
            <a:normAutofit/>
          </a:bodyPr>
          <a:lstStyle>
            <a:lvl1pPr marL="0" algn="ctr" defTabSz="685800" rtl="0" eaLnBrk="1" latinLnBrk="0" hangingPunct="1">
              <a:lnSpc>
                <a:spcPct val="100000"/>
              </a:lnSpc>
              <a:spcBef>
                <a:spcPct val="0"/>
              </a:spcBef>
              <a:buNone/>
              <a:defRPr lang="en-US" sz="3600" b="1" i="0" kern="1200" dirty="0">
                <a:solidFill>
                  <a:schemeClr val="bg1"/>
                </a:solidFill>
                <a:latin typeface="微软雅黑" panose="020B0503020204020204" pitchFamily="34" charset="-122"/>
                <a:ea typeface="微软雅黑" panose="020B0503020204020204" pitchFamily="34" charset="-122"/>
                <a:cs typeface="+mj-cs"/>
              </a:defRPr>
            </a:lvl1pPr>
          </a:lstStyle>
          <a:p>
            <a:r>
              <a:rPr lang="zh-CN" altLang="en-US"/>
              <a:t>单击此处编辑母版标题样式</a:t>
            </a:r>
            <a:endParaRPr lang="en-US" dirty="0"/>
          </a:p>
        </p:txBody>
      </p:sp>
      <p:pic>
        <p:nvPicPr>
          <p:cNvPr id="63490" name="Picture 2" descr="E:\Work buaa\Other\北航\软件学院图标.jpg"/>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7320136" y="492333"/>
            <a:ext cx="3312368" cy="67702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标题幻灯片">
    <p:spTree>
      <p:nvGrpSpPr>
        <p:cNvPr id="1" name=""/>
        <p:cNvGrpSpPr/>
        <p:nvPr/>
      </p:nvGrpSpPr>
      <p:grpSpPr>
        <a:xfrm>
          <a:off x="0" y="0"/>
          <a:ext cx="0" cy="0"/>
          <a:chOff x="0" y="0"/>
          <a:chExt cx="0" cy="0"/>
        </a:xfrm>
      </p:grpSpPr>
      <p:pic>
        <p:nvPicPr>
          <p:cNvPr id="41" name="图片 40"/>
          <p:cNvPicPr>
            <a:picLocks noChangeAspect="1"/>
          </p:cNvPicPr>
          <p:nvPr userDrawn="1"/>
        </p:nvPicPr>
        <p:blipFill>
          <a:blip r:embed="rId2"/>
          <a:stretch>
            <a:fillRect/>
          </a:stretch>
        </p:blipFill>
        <p:spPr>
          <a:xfrm>
            <a:off x="-529" y="-297"/>
            <a:ext cx="12193057" cy="6858594"/>
          </a:xfrm>
          <a:prstGeom prst="rect">
            <a:avLst/>
          </a:prstGeom>
        </p:spPr>
      </p:pic>
      <p:sp>
        <p:nvSpPr>
          <p:cNvPr id="42" name="矩形 41"/>
          <p:cNvSpPr/>
          <p:nvPr userDrawn="1"/>
        </p:nvSpPr>
        <p:spPr>
          <a:xfrm>
            <a:off x="0" y="3627545"/>
            <a:ext cx="12192000" cy="122564"/>
          </a:xfrm>
          <a:prstGeom prst="rect">
            <a:avLst/>
          </a:prstGeom>
          <a:solidFill>
            <a:srgbClr val="1967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3" name="矩形 42"/>
          <p:cNvSpPr/>
          <p:nvPr userDrawn="1"/>
        </p:nvSpPr>
        <p:spPr>
          <a:xfrm>
            <a:off x="0" y="1963271"/>
            <a:ext cx="12192000" cy="1532812"/>
          </a:xfrm>
          <a:prstGeom prst="rect">
            <a:avLst/>
          </a:prstGeom>
          <a:gradFill>
            <a:gsLst>
              <a:gs pos="0">
                <a:srgbClr val="2085E1"/>
              </a:gs>
              <a:gs pos="100000">
                <a:srgbClr val="1967A7"/>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4" name="Subtitle 2"/>
          <p:cNvSpPr>
            <a:spLocks noGrp="1"/>
          </p:cNvSpPr>
          <p:nvPr>
            <p:ph type="subTitle" idx="1"/>
          </p:nvPr>
        </p:nvSpPr>
        <p:spPr>
          <a:xfrm>
            <a:off x="1524000" y="3750110"/>
            <a:ext cx="9144000" cy="1004407"/>
          </a:xfrm>
          <a:prstGeom prst="rect">
            <a:avLst/>
          </a:prstGeom>
        </p:spPr>
        <p:txBody>
          <a:bodyPr anchor="ctr">
            <a:normAutofit/>
          </a:bodyPr>
          <a:lstStyle>
            <a:lvl1pPr marL="0" indent="0" algn="ctr">
              <a:buNone/>
              <a:defRPr lang="en-US" sz="3600" b="1" kern="1200" dirty="0">
                <a:solidFill>
                  <a:schemeClr val="tx1"/>
                </a:solidFill>
                <a:latin typeface="微软雅黑" panose="020B0503020204020204" pitchFamily="34" charset="-122"/>
                <a:ea typeface="微软雅黑" panose="020B0503020204020204" pitchFamily="34" charset="-122"/>
                <a:cs typeface="+mj-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en-US" dirty="0"/>
          </a:p>
        </p:txBody>
      </p:sp>
      <p:pic>
        <p:nvPicPr>
          <p:cNvPr id="45" name="图片 4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968878" y="564339"/>
            <a:ext cx="8254245" cy="663787"/>
          </a:xfrm>
          <a:prstGeom prst="rect">
            <a:avLst/>
          </a:prstGeom>
        </p:spPr>
      </p:pic>
      <p:sp>
        <p:nvSpPr>
          <p:cNvPr id="46" name="Title 1"/>
          <p:cNvSpPr>
            <a:spLocks noGrp="1"/>
          </p:cNvSpPr>
          <p:nvPr>
            <p:ph type="ctrTitle"/>
          </p:nvPr>
        </p:nvSpPr>
        <p:spPr>
          <a:xfrm>
            <a:off x="914400" y="1963271"/>
            <a:ext cx="10363200" cy="1501946"/>
          </a:xfrm>
          <a:prstGeom prst="rect">
            <a:avLst/>
          </a:prstGeom>
        </p:spPr>
        <p:txBody>
          <a:bodyPr anchor="ctr">
            <a:normAutofit/>
          </a:bodyPr>
          <a:lstStyle>
            <a:lvl1pPr marL="0" algn="ctr" defTabSz="914400" rtl="0" eaLnBrk="1" latinLnBrk="0" hangingPunct="1">
              <a:lnSpc>
                <a:spcPct val="100000"/>
              </a:lnSpc>
              <a:spcBef>
                <a:spcPct val="0"/>
              </a:spcBef>
              <a:buNone/>
              <a:defRPr lang="en-US" sz="4800" b="1" i="0" kern="1200" dirty="0">
                <a:solidFill>
                  <a:schemeClr val="bg1"/>
                </a:solidFill>
                <a:latin typeface="微软雅黑" panose="020B0503020204020204" pitchFamily="34" charset="-122"/>
                <a:ea typeface="微软雅黑" panose="020B0503020204020204" pitchFamily="34" charset="-122"/>
                <a:cs typeface="+mj-cs"/>
              </a:defRPr>
            </a:lvl1pPr>
          </a:lstStyle>
          <a:p>
            <a:r>
              <a:rPr lang="zh-CN" altLang="en-US" dirty="0"/>
              <a:t>单击此处编辑母版标题样式</a:t>
            </a:r>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912284" y="188641"/>
            <a:ext cx="7010400" cy="372603"/>
          </a:xfrm>
        </p:spPr>
        <p:txBody>
          <a:bodyPr/>
          <a:lstStyle>
            <a:lvl1pPr>
              <a:defRPr i="0" baseline="0">
                <a:latin typeface="Arial Unicode MS" panose="020B0604020202020204" pitchFamily="34" charset="-122"/>
              </a:defRPr>
            </a:lvl1pPr>
          </a:lstStyle>
          <a:p>
            <a:r>
              <a:rPr lang="zh-CN" altLang="en-US" dirty="0"/>
              <a:t>单击此处编辑母版标题样式</a:t>
            </a:r>
          </a:p>
        </p:txBody>
      </p:sp>
      <p:sp>
        <p:nvSpPr>
          <p:cNvPr id="3" name="内容占位符 2"/>
          <p:cNvSpPr>
            <a:spLocks noGrp="1"/>
          </p:cNvSpPr>
          <p:nvPr>
            <p:ph idx="1"/>
          </p:nvPr>
        </p:nvSpPr>
        <p:spPr>
          <a:xfrm>
            <a:off x="914400" y="764705"/>
            <a:ext cx="10464800" cy="1897955"/>
          </a:xfrm>
        </p:spPr>
        <p:txBody>
          <a:bodyPr/>
          <a:lstStyle>
            <a:lvl1pPr>
              <a:lnSpc>
                <a:spcPct val="125000"/>
              </a:lnSpc>
              <a:spcBef>
                <a:spcPts val="0"/>
              </a:spcBef>
              <a:defRPr sz="2200">
                <a:latin typeface="微软雅黑" panose="020B0503020204020204" pitchFamily="34" charset="-122"/>
                <a:ea typeface="微软雅黑" panose="020B0503020204020204" pitchFamily="34" charset="-122"/>
              </a:defRPr>
            </a:lvl1pPr>
            <a:lvl2pPr>
              <a:lnSpc>
                <a:spcPct val="125000"/>
              </a:lnSpc>
              <a:spcBef>
                <a:spcPts val="0"/>
              </a:spcBef>
              <a:defRPr sz="2000">
                <a:latin typeface="微软雅黑" panose="020B0503020204020204" pitchFamily="34" charset="-122"/>
                <a:ea typeface="微软雅黑" panose="020B0503020204020204" pitchFamily="34" charset="-122"/>
              </a:defRPr>
            </a:lvl2pPr>
            <a:lvl3pPr>
              <a:lnSpc>
                <a:spcPct val="125000"/>
              </a:lnSpc>
              <a:spcBef>
                <a:spcPts val="0"/>
              </a:spcBef>
              <a:defRPr>
                <a:latin typeface="微软雅黑" panose="020B0503020204020204" pitchFamily="34" charset="-122"/>
                <a:ea typeface="微软雅黑" panose="020B0503020204020204" pitchFamily="34" charset="-122"/>
              </a:defRPr>
            </a:lvl3pPr>
            <a:lvl4pPr>
              <a:lnSpc>
                <a:spcPct val="125000"/>
              </a:lnSpc>
              <a:spcBef>
                <a:spcPts val="0"/>
              </a:spcBef>
              <a:defRPr sz="1800">
                <a:latin typeface="微软雅黑" panose="020B0503020204020204" pitchFamily="34" charset="-122"/>
                <a:ea typeface="微软雅黑" panose="020B0503020204020204" pitchFamily="34" charset="-122"/>
              </a:defRPr>
            </a:lvl4pPr>
            <a:lvl5pPr>
              <a:lnSpc>
                <a:spcPct val="125000"/>
              </a:lnSpc>
              <a:spcBef>
                <a:spcPts val="0"/>
              </a:spcBef>
              <a:defRPr sz="1800">
                <a:latin typeface="微软雅黑" panose="020B0503020204020204" pitchFamily="34" charset="-122"/>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914400" y="1125538"/>
            <a:ext cx="5130800" cy="21780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248400" y="1125538"/>
            <a:ext cx="5130800" cy="21780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372603"/>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704746"/>
            <a:ext cx="5386917" cy="47012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1834861"/>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8" y="1704746"/>
            <a:ext cx="5389033" cy="47012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3368" y="2174875"/>
            <a:ext cx="5389033" cy="1834861"/>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912284" y="404814"/>
            <a:ext cx="7010400" cy="372603"/>
          </a:xfrm>
        </p:spPr>
        <p:txBody>
          <a:bodyPr/>
          <a:lstStyle>
            <a:lvl1pPr>
              <a:defRPr i="0"/>
            </a:lvl1pPr>
          </a:lstStyle>
          <a:p>
            <a:r>
              <a:rPr lang="zh-CN" altLang="en-US" dirty="0"/>
              <a:t>单击此处编辑母版标题样式</a:t>
            </a:r>
          </a:p>
        </p:txBody>
      </p:sp>
      <p:sp>
        <p:nvSpPr>
          <p:cNvPr id="3" name="内容占位符 2"/>
          <p:cNvSpPr>
            <a:spLocks noGrp="1"/>
          </p:cNvSpPr>
          <p:nvPr>
            <p:ph idx="1"/>
          </p:nvPr>
        </p:nvSpPr>
        <p:spPr>
          <a:xfrm>
            <a:off x="914400" y="1125538"/>
            <a:ext cx="10464800" cy="1861022"/>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875584" y="260648"/>
            <a:ext cx="7010400" cy="372603"/>
          </a:xfrm>
        </p:spPr>
        <p:txBody>
          <a:bodyPr/>
          <a:lstStyle/>
          <a:p>
            <a:r>
              <a:rPr lang="zh-CN" altLang="en-US"/>
              <a:t>单击此处编辑母版标题样式</a:t>
            </a:r>
          </a:p>
        </p:txBody>
      </p:sp>
      <p:sp>
        <p:nvSpPr>
          <p:cNvPr id="3" name="文本占位符 2"/>
          <p:cNvSpPr>
            <a:spLocks noGrp="1"/>
          </p:cNvSpPr>
          <p:nvPr>
            <p:ph type="body" sz="half" idx="1"/>
          </p:nvPr>
        </p:nvSpPr>
        <p:spPr>
          <a:xfrm>
            <a:off x="914400" y="1125538"/>
            <a:ext cx="5130800" cy="1944122"/>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248400" y="1125538"/>
            <a:ext cx="5130800" cy="1944122"/>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914400" y="260648"/>
            <a:ext cx="7010400" cy="372603"/>
          </a:xfrm>
        </p:spPr>
        <p:txBody>
          <a:bodyPr/>
          <a:lstStyle/>
          <a:p>
            <a:r>
              <a:rPr lang="zh-CN" altLang="en-US"/>
              <a:t>单击此处编辑母版标题样式</a:t>
            </a:r>
          </a:p>
        </p:txBody>
      </p:sp>
      <p:sp>
        <p:nvSpPr>
          <p:cNvPr id="3" name="文本占位符 2"/>
          <p:cNvSpPr>
            <a:spLocks noGrp="1"/>
          </p:cNvSpPr>
          <p:nvPr>
            <p:ph type="body" sz="half" idx="1"/>
          </p:nvPr>
        </p:nvSpPr>
        <p:spPr>
          <a:xfrm>
            <a:off x="914400" y="1125538"/>
            <a:ext cx="5130800" cy="1944122"/>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6248400" y="1125539"/>
            <a:ext cx="5130800" cy="1944122"/>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p:nvPr>
        </p:nvSpPr>
        <p:spPr>
          <a:xfrm>
            <a:off x="6248400" y="2290764"/>
            <a:ext cx="5130800" cy="1944122"/>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815413" y="116633"/>
            <a:ext cx="9144000" cy="372603"/>
          </a:xfrm>
        </p:spPr>
        <p:txBody>
          <a:bodyPr anchor="ctr"/>
          <a:lstStyle>
            <a:lvl1pPr algn="l">
              <a:defRPr/>
            </a:lvl1pPr>
          </a:lstStyle>
          <a:p>
            <a:r>
              <a:rPr lang="zh-CN" altLang="en-US" dirty="0"/>
              <a:t>单击此处编辑母版标题样式</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586827"/>
          </a:xfrm>
        </p:spPr>
        <p:txBody>
          <a:bodyPr/>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084" y="4047827"/>
            <a:ext cx="10363200" cy="359073"/>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914400" y="1125538"/>
            <a:ext cx="5130800" cy="2002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248400" y="1125538"/>
            <a:ext cx="5130800" cy="2002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372603"/>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754247"/>
            <a:ext cx="5386917" cy="420628"/>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175022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8" y="1754247"/>
            <a:ext cx="5389033" cy="420628"/>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3368" y="2174875"/>
            <a:ext cx="5389033" cy="175022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1116038"/>
            <a:ext cx="4011084" cy="319062"/>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6733" y="273051"/>
            <a:ext cx="6815667" cy="2291909"/>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1" y="1435101"/>
            <a:ext cx="4011084" cy="26674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5048276"/>
            <a:ext cx="7315200" cy="319062"/>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717" y="612775"/>
            <a:ext cx="7315200" cy="54373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2389717" y="5367338"/>
            <a:ext cx="7315200" cy="26674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5" Type="http://schemas.openxmlformats.org/officeDocument/2006/relationships/slideLayout" Target="../slideLayouts/slideLayout19.xml"/><Relationship Id="rId10" Type="http://schemas.openxmlformats.org/officeDocument/2006/relationships/image" Target="../media/image5.png"/><Relationship Id="rId4" Type="http://schemas.openxmlformats.org/officeDocument/2006/relationships/slideLayout" Target="../slideLayouts/slideLayout18.xml"/><Relationship Id="rId9"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912284" y="404814"/>
            <a:ext cx="7010400" cy="372603"/>
          </a:xfrm>
          <a:prstGeom prst="rect">
            <a:avLst/>
          </a:prstGeom>
          <a:noFill/>
          <a:ln w="12700">
            <a:noFill/>
            <a:miter lim="800000"/>
          </a:ln>
          <a:effectLst/>
        </p:spPr>
        <p:txBody>
          <a:bodyPr vert="horz" wrap="square" lIns="63500" tIns="25400" rIns="63500" bIns="25400" numCol="1" anchor="t" anchorCtr="0" compatLnSpc="1">
            <a:spAutoFit/>
          </a:bodyPr>
          <a:lstStyle/>
          <a:p>
            <a:pPr lvl="0"/>
            <a:r>
              <a:rPr lang="zh-CN" altLang="en-US"/>
              <a:t>标题</a:t>
            </a:r>
          </a:p>
        </p:txBody>
      </p:sp>
      <p:sp>
        <p:nvSpPr>
          <p:cNvPr id="1029" name="Rectangle 5"/>
          <p:cNvSpPr>
            <a:spLocks noGrp="1" noChangeArrowheads="1"/>
          </p:cNvSpPr>
          <p:nvPr>
            <p:ph type="body" idx="1"/>
          </p:nvPr>
        </p:nvSpPr>
        <p:spPr bwMode="auto">
          <a:xfrm>
            <a:off x="914400" y="1125538"/>
            <a:ext cx="10464800" cy="2202654"/>
          </a:xfrm>
          <a:prstGeom prst="rect">
            <a:avLst/>
          </a:prstGeom>
          <a:noFill/>
          <a:ln w="12700">
            <a:noFill/>
            <a:miter lim="800000"/>
          </a:ln>
          <a:effectLst/>
        </p:spPr>
        <p:txBody>
          <a:bodyPr vert="horz" wrap="square" lIns="63500" tIns="25400" rIns="63500" bIns="25400" numCol="1" anchor="t" anchorCtr="0" compatLnSpc="1">
            <a:spAutoFit/>
          </a:bodyPr>
          <a:lstStyle/>
          <a:p>
            <a:pPr lvl="0"/>
            <a:r>
              <a:rPr lang="en-US" altLang="zh-CN"/>
              <a:t>This is our 1st Level Bullet</a:t>
            </a:r>
          </a:p>
          <a:p>
            <a:pPr lvl="1"/>
            <a:r>
              <a:rPr lang="en-US" altLang="zh-CN"/>
              <a:t>This is our 2nd level bullet</a:t>
            </a:r>
          </a:p>
          <a:p>
            <a:pPr lvl="2"/>
            <a:r>
              <a:rPr lang="en-US" altLang="zh-CN"/>
              <a:t>This is our 3rd level bullet</a:t>
            </a:r>
          </a:p>
          <a:p>
            <a:pPr lvl="0"/>
            <a:r>
              <a:rPr lang="en-US" altLang="zh-CN"/>
              <a:t>This is our next 1st Level Bullet</a:t>
            </a:r>
          </a:p>
          <a:p>
            <a:pPr lvl="1"/>
            <a:r>
              <a:rPr lang="en-US" altLang="zh-CN"/>
              <a:t>This is our 2nd level bullet</a:t>
            </a:r>
          </a:p>
          <a:p>
            <a:pPr lvl="2"/>
            <a:r>
              <a:rPr lang="en-US" altLang="zh-CN"/>
              <a:t>This is our 3rd level bullet</a:t>
            </a:r>
          </a:p>
        </p:txBody>
      </p:sp>
      <p:sp>
        <p:nvSpPr>
          <p:cNvPr id="1035" name="Rectangle 11"/>
          <p:cNvSpPr>
            <a:spLocks noChangeArrowheads="1"/>
          </p:cNvSpPr>
          <p:nvPr/>
        </p:nvSpPr>
        <p:spPr bwMode="auto">
          <a:xfrm>
            <a:off x="0" y="0"/>
            <a:ext cx="9840384" cy="260350"/>
          </a:xfrm>
          <a:prstGeom prst="rect">
            <a:avLst/>
          </a:prstGeom>
          <a:solidFill>
            <a:srgbClr val="C30224"/>
          </a:solidFill>
          <a:ln w="9525">
            <a:noFill/>
            <a:miter lim="800000"/>
          </a:ln>
          <a:effectLst/>
        </p:spPr>
        <p:txBody>
          <a:bodyPr wrap="none" anchor="ctr"/>
          <a:lstStyle/>
          <a:p>
            <a:pPr eaLnBrk="1" hangingPunct="1">
              <a:lnSpc>
                <a:spcPct val="100000"/>
              </a:lnSpc>
              <a:spcBef>
                <a:spcPct val="0"/>
              </a:spcBef>
              <a:buClrTx/>
              <a:buSzTx/>
              <a:buFontTx/>
              <a:buNone/>
            </a:pPr>
            <a:endParaRPr lang="zh-CN" altLang="en-US" sz="2400" b="0">
              <a:solidFill>
                <a:schemeClr val="tx2"/>
              </a:solidFill>
              <a:latin typeface="Times New Roman" panose="02020603050405020304" pitchFamily="18" charset="0"/>
            </a:endParaRPr>
          </a:p>
        </p:txBody>
      </p:sp>
      <p:sp>
        <p:nvSpPr>
          <p:cNvPr id="1037" name="Line 13"/>
          <p:cNvSpPr>
            <a:spLocks noChangeShapeType="1"/>
          </p:cNvSpPr>
          <p:nvPr/>
        </p:nvSpPr>
        <p:spPr bwMode="auto">
          <a:xfrm flipV="1">
            <a:off x="814917" y="836613"/>
            <a:ext cx="10752667" cy="0"/>
          </a:xfrm>
          <a:prstGeom prst="line">
            <a:avLst/>
          </a:prstGeom>
          <a:noFill/>
          <a:ln w="38100">
            <a:solidFill>
              <a:schemeClr val="bg2"/>
            </a:solidFill>
            <a:round/>
          </a:ln>
          <a:effectLst/>
        </p:spPr>
        <p:txBody>
          <a:bodyPr anchor="ctr">
            <a:spAutoFit/>
          </a:bodyPr>
          <a:lstStyle/>
          <a:p>
            <a:endParaRPr lang="zh-CN" altLang="en-US"/>
          </a:p>
        </p:txBody>
      </p:sp>
      <p:sp>
        <p:nvSpPr>
          <p:cNvPr id="1038" name="Rectangle 14"/>
          <p:cNvSpPr>
            <a:spLocks noChangeArrowheads="1"/>
          </p:cNvSpPr>
          <p:nvPr/>
        </p:nvSpPr>
        <p:spPr bwMode="auto">
          <a:xfrm>
            <a:off x="6351" y="6742114"/>
            <a:ext cx="11465983" cy="71437"/>
          </a:xfrm>
          <a:prstGeom prst="rect">
            <a:avLst/>
          </a:prstGeom>
          <a:solidFill>
            <a:srgbClr val="E88000"/>
          </a:solidFill>
          <a:ln w="9525">
            <a:noFill/>
            <a:miter lim="800000"/>
          </a:ln>
          <a:effectLst/>
        </p:spPr>
        <p:txBody>
          <a:bodyPr wrap="none" anchor="ctr"/>
          <a:lstStyle/>
          <a:p>
            <a:endParaRPr lang="zh-CN" altLang="en-US"/>
          </a:p>
        </p:txBody>
      </p:sp>
      <p:sp>
        <p:nvSpPr>
          <p:cNvPr id="1039" name="Rectangle 15"/>
          <p:cNvSpPr>
            <a:spLocks noChangeArrowheads="1"/>
          </p:cNvSpPr>
          <p:nvPr/>
        </p:nvSpPr>
        <p:spPr bwMode="auto">
          <a:xfrm>
            <a:off x="14818" y="6811964"/>
            <a:ext cx="12187767" cy="73025"/>
          </a:xfrm>
          <a:prstGeom prst="rect">
            <a:avLst/>
          </a:prstGeom>
          <a:solidFill>
            <a:srgbClr val="C95616"/>
          </a:solidFill>
          <a:ln w="9525">
            <a:noFill/>
            <a:miter lim="800000"/>
          </a:ln>
          <a:effectLst/>
        </p:spPr>
        <p:txBody>
          <a:bodyPr wrap="none" anchor="ctr"/>
          <a:lstStyle/>
          <a:p>
            <a:endParaRPr lang="zh-CN" altLang="en-US"/>
          </a:p>
        </p:txBody>
      </p:sp>
      <p:sp>
        <p:nvSpPr>
          <p:cNvPr id="1040" name="Rectangle 16"/>
          <p:cNvSpPr>
            <a:spLocks noChangeArrowheads="1"/>
          </p:cNvSpPr>
          <p:nvPr/>
        </p:nvSpPr>
        <p:spPr bwMode="auto">
          <a:xfrm>
            <a:off x="2117" y="6577013"/>
            <a:ext cx="11463867" cy="165100"/>
          </a:xfrm>
          <a:prstGeom prst="rect">
            <a:avLst/>
          </a:prstGeom>
          <a:solidFill>
            <a:srgbClr val="FCC24F"/>
          </a:solidFill>
          <a:ln w="9525">
            <a:noFill/>
            <a:miter lim="800000"/>
          </a:ln>
          <a:effectLst/>
        </p:spPr>
        <p:txBody>
          <a:bodyPr wrap="none" anchor="ctr"/>
          <a:lstStyle/>
          <a:p>
            <a:endParaRPr lang="zh-CN" altLang="en-US"/>
          </a:p>
        </p:txBody>
      </p:sp>
      <p:sp>
        <p:nvSpPr>
          <p:cNvPr id="1041" name="Text Box 17"/>
          <p:cNvSpPr txBox="1">
            <a:spLocks noChangeArrowheads="1"/>
          </p:cNvSpPr>
          <p:nvPr/>
        </p:nvSpPr>
        <p:spPr bwMode="auto">
          <a:xfrm>
            <a:off x="11377084" y="6524625"/>
            <a:ext cx="768349" cy="304800"/>
          </a:xfrm>
          <a:prstGeom prst="rect">
            <a:avLst/>
          </a:prstGeom>
          <a:noFill/>
          <a:ln w="9525">
            <a:noFill/>
            <a:miter lim="800000"/>
          </a:ln>
          <a:effectLst/>
        </p:spPr>
        <p:txBody>
          <a:bodyPr>
            <a:spAutoFit/>
          </a:bodyPr>
          <a:lstStyle/>
          <a:p>
            <a:pPr algn="ctr">
              <a:lnSpc>
                <a:spcPct val="100000"/>
              </a:lnSpc>
              <a:spcBef>
                <a:spcPct val="50000"/>
              </a:spcBef>
              <a:buClrTx/>
              <a:buSzTx/>
              <a:buFontTx/>
              <a:buNone/>
            </a:pPr>
            <a:fld id="{8E6141A4-B4DF-417A-BE19-BD33A1D78EA3}" type="slidenum">
              <a:rPr lang="zh-CN" altLang="en-US" sz="1400" b="0">
                <a:solidFill>
                  <a:srgbClr val="000099"/>
                </a:solidFill>
              </a:rPr>
              <a:t>‹#›</a:t>
            </a:fld>
            <a:endParaRPr lang="en-US" altLang="zh-CN" sz="1400" b="0">
              <a:solidFill>
                <a:srgbClr val="000099"/>
              </a:solidFill>
            </a:endParaRPr>
          </a:p>
        </p:txBody>
      </p:sp>
      <p:pic>
        <p:nvPicPr>
          <p:cNvPr id="1044" name="Picture 20" descr="buaa_1"/>
          <p:cNvPicPr>
            <a:picLocks noChangeAspect="1" noChangeArrowheads="1"/>
          </p:cNvPicPr>
          <p:nvPr/>
        </p:nvPicPr>
        <p:blipFill>
          <a:blip r:embed="rId16" cstate="print"/>
          <a:srcRect/>
          <a:stretch>
            <a:fillRect/>
          </a:stretch>
        </p:blipFill>
        <p:spPr bwMode="auto">
          <a:xfrm>
            <a:off x="1" y="6597650"/>
            <a:ext cx="1775884" cy="287338"/>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rtl="0" eaLnBrk="0" fontAlgn="base" hangingPunct="0">
        <a:lnSpc>
          <a:spcPct val="87000"/>
        </a:lnSpc>
        <a:spcBef>
          <a:spcPct val="0"/>
        </a:spcBef>
        <a:spcAft>
          <a:spcPct val="0"/>
        </a:spcAft>
        <a:defRPr sz="2400" b="1" i="1">
          <a:solidFill>
            <a:srgbClr val="FF0000"/>
          </a:solidFill>
          <a:latin typeface="+mn-lt"/>
          <a:ea typeface="+mj-ea"/>
          <a:cs typeface="+mj-cs"/>
        </a:defRPr>
      </a:lvl1pPr>
      <a:lvl2pPr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defRPr>
      </a:lvl2pPr>
      <a:lvl3pPr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defRPr>
      </a:lvl3pPr>
      <a:lvl4pPr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defRPr>
      </a:lvl4pPr>
      <a:lvl5pPr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defRPr>
      </a:lvl5pPr>
      <a:lvl6pPr marL="457200"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defRPr>
      </a:lvl6pPr>
      <a:lvl7pPr marL="914400"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defRPr>
      </a:lvl7pPr>
      <a:lvl8pPr marL="1371600"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defRPr>
      </a:lvl8pPr>
      <a:lvl9pPr marL="1828800"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defRPr>
      </a:lvl9pPr>
    </p:titleStyle>
    <p:bodyStyle>
      <a:lvl1pPr marL="284480" indent="-284480" algn="l" rtl="0" eaLnBrk="0" fontAlgn="base" hangingPunct="0">
        <a:spcBef>
          <a:spcPct val="10000"/>
        </a:spcBef>
        <a:spcAft>
          <a:spcPct val="10000"/>
        </a:spcAft>
        <a:buClr>
          <a:srgbClr val="FF0000"/>
        </a:buClr>
        <a:buSzPct val="100000"/>
        <a:buFont typeface="Wingdings" panose="05000000000000000000" pitchFamily="2" charset="2"/>
        <a:buChar char="v"/>
        <a:defRPr sz="2400" b="1">
          <a:solidFill>
            <a:schemeClr val="tx1"/>
          </a:solidFill>
          <a:latin typeface="+mn-lt"/>
          <a:ea typeface="+mn-ea"/>
          <a:cs typeface="+mn-cs"/>
        </a:defRPr>
      </a:lvl1pPr>
      <a:lvl2pPr marL="668655" indent="-193675" algn="l" rtl="0" eaLnBrk="0" fontAlgn="base" hangingPunct="0">
        <a:spcBef>
          <a:spcPct val="10000"/>
        </a:spcBef>
        <a:spcAft>
          <a:spcPct val="10000"/>
        </a:spcAft>
        <a:buClr>
          <a:srgbClr val="001ADC"/>
        </a:buClr>
        <a:buSzPct val="100000"/>
        <a:buFont typeface="Wingdings" panose="05000000000000000000" pitchFamily="2" charset="2"/>
        <a:buChar char="Ø"/>
        <a:defRPr b="1">
          <a:solidFill>
            <a:schemeClr val="tx1"/>
          </a:solidFill>
          <a:latin typeface="+mn-lt"/>
          <a:ea typeface="+mn-ea"/>
        </a:defRPr>
      </a:lvl2pPr>
      <a:lvl3pPr marL="1050925" indent="-192405" algn="l" rtl="0" eaLnBrk="0" fontAlgn="base" hangingPunct="0">
        <a:spcBef>
          <a:spcPct val="10000"/>
        </a:spcBef>
        <a:spcAft>
          <a:spcPct val="10000"/>
        </a:spcAft>
        <a:buClr>
          <a:srgbClr val="05AD01"/>
        </a:buClr>
        <a:buSzPct val="100000"/>
        <a:buFont typeface="Wingdings" panose="05000000000000000000" pitchFamily="2" charset="2"/>
        <a:buChar char="§"/>
        <a:defRPr b="1">
          <a:solidFill>
            <a:schemeClr val="tx1"/>
          </a:solidFill>
          <a:latin typeface="+mn-lt"/>
          <a:ea typeface="+mn-ea"/>
        </a:defRPr>
      </a:lvl3pPr>
      <a:lvl4pPr marL="1968500" indent="-342900" algn="l" rtl="0" eaLnBrk="0" fontAlgn="base" hangingPunct="0">
        <a:spcBef>
          <a:spcPct val="20000"/>
        </a:spcBef>
        <a:spcAft>
          <a:spcPct val="0"/>
        </a:spcAft>
        <a:buChar char="–"/>
        <a:defRPr sz="2000">
          <a:solidFill>
            <a:schemeClr val="tx1"/>
          </a:solidFill>
          <a:latin typeface="Times New Roman" panose="02020603050405020304" pitchFamily="18" charset="0"/>
          <a:ea typeface="+mn-ea"/>
        </a:defRPr>
      </a:lvl4pPr>
      <a:lvl5pPr marL="2501900" indent="-342900" algn="l" rtl="0" eaLnBrk="0" fontAlgn="base" hangingPunct="0">
        <a:spcBef>
          <a:spcPct val="20000"/>
        </a:spcBef>
        <a:spcAft>
          <a:spcPct val="0"/>
        </a:spcAft>
        <a:buChar char="»"/>
        <a:defRPr sz="2000">
          <a:solidFill>
            <a:schemeClr val="tx1"/>
          </a:solidFill>
          <a:latin typeface="Times New Roman" panose="02020603050405020304" pitchFamily="18" charset="0"/>
          <a:ea typeface="+mn-ea"/>
        </a:defRPr>
      </a:lvl5pPr>
      <a:lvl6pPr marL="2959100" indent="-342900" algn="l" rtl="0" eaLnBrk="0" fontAlgn="base" hangingPunct="0">
        <a:spcBef>
          <a:spcPct val="20000"/>
        </a:spcBef>
        <a:spcAft>
          <a:spcPct val="0"/>
        </a:spcAft>
        <a:buChar char="»"/>
        <a:defRPr sz="2000">
          <a:solidFill>
            <a:schemeClr val="tx1"/>
          </a:solidFill>
          <a:latin typeface="Times New Roman" panose="02020603050405020304" pitchFamily="18" charset="0"/>
          <a:ea typeface="+mn-ea"/>
        </a:defRPr>
      </a:lvl6pPr>
      <a:lvl7pPr marL="3416300" indent="-342900" algn="l" rtl="0" eaLnBrk="0" fontAlgn="base" hangingPunct="0">
        <a:spcBef>
          <a:spcPct val="20000"/>
        </a:spcBef>
        <a:spcAft>
          <a:spcPct val="0"/>
        </a:spcAft>
        <a:buChar char="»"/>
        <a:defRPr sz="2000">
          <a:solidFill>
            <a:schemeClr val="tx1"/>
          </a:solidFill>
          <a:latin typeface="Times New Roman" panose="02020603050405020304" pitchFamily="18" charset="0"/>
          <a:ea typeface="+mn-ea"/>
        </a:defRPr>
      </a:lvl7pPr>
      <a:lvl8pPr marL="3873500" indent="-342900" algn="l" rtl="0" eaLnBrk="0" fontAlgn="base" hangingPunct="0">
        <a:spcBef>
          <a:spcPct val="20000"/>
        </a:spcBef>
        <a:spcAft>
          <a:spcPct val="0"/>
        </a:spcAft>
        <a:buChar char="»"/>
        <a:defRPr sz="2000">
          <a:solidFill>
            <a:schemeClr val="tx1"/>
          </a:solidFill>
          <a:latin typeface="Times New Roman" panose="02020603050405020304" pitchFamily="18" charset="0"/>
          <a:ea typeface="+mn-ea"/>
        </a:defRPr>
      </a:lvl8pPr>
      <a:lvl9pPr marL="4330700" indent="-342900" algn="l" rtl="0" eaLnBrk="0" fontAlgn="base" hangingPunct="0">
        <a:spcBef>
          <a:spcPct val="20000"/>
        </a:spcBef>
        <a:spcAft>
          <a:spcPct val="0"/>
        </a:spcAft>
        <a:buChar char="»"/>
        <a:defRPr sz="2000">
          <a:solidFill>
            <a:schemeClr val="tx1"/>
          </a:solidFill>
          <a:latin typeface="Times New Roman" panose="02020603050405020304" pitchFamily="18" charset="0"/>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图片 10"/>
          <p:cNvPicPr>
            <a:picLocks noChangeAspect="1"/>
          </p:cNvPicPr>
          <p:nvPr userDrawn="1"/>
        </p:nvPicPr>
        <p:blipFill rotWithShape="1">
          <a:blip r:embed="rId10">
            <a:extLst>
              <a:ext uri="{28A0092B-C50C-407E-A947-70E740481C1C}">
                <a14:useLocalDpi xmlns:a14="http://schemas.microsoft.com/office/drawing/2010/main" val="0"/>
              </a:ext>
            </a:extLst>
          </a:blip>
          <a:srcRect l="19240"/>
          <a:stretch>
            <a:fillRect/>
          </a:stretch>
        </p:blipFill>
        <p:spPr>
          <a:xfrm>
            <a:off x="0" y="0"/>
            <a:ext cx="12192000" cy="692696"/>
          </a:xfrm>
          <a:prstGeom prst="rect">
            <a:avLst/>
          </a:prstGeom>
        </p:spPr>
      </p:pic>
      <p:sp>
        <p:nvSpPr>
          <p:cNvPr id="36867" name="Rectangle 12"/>
          <p:cNvSpPr>
            <a:spLocks noGrp="1" noChangeArrowheads="1"/>
          </p:cNvSpPr>
          <p:nvPr>
            <p:ph type="title"/>
          </p:nvPr>
        </p:nvSpPr>
        <p:spPr bwMode="auto">
          <a:xfrm>
            <a:off x="912284" y="188641"/>
            <a:ext cx="7010400" cy="372603"/>
          </a:xfrm>
          <a:prstGeom prst="rect">
            <a:avLst/>
          </a:prstGeom>
          <a:noFill/>
          <a:ln w="12700">
            <a:noFill/>
            <a:miter lim="800000"/>
          </a:ln>
        </p:spPr>
        <p:txBody>
          <a:bodyPr vert="horz" wrap="square" lIns="63500" tIns="25400" rIns="63500" bIns="25400" numCol="1" anchor="t" anchorCtr="0" compatLnSpc="1">
            <a:spAutoFit/>
          </a:bodyPr>
          <a:lstStyle/>
          <a:p>
            <a:pPr lvl="0"/>
            <a:r>
              <a:rPr lang="zh-CN" altLang="en-US"/>
              <a:t>标题</a:t>
            </a:r>
          </a:p>
        </p:txBody>
      </p:sp>
      <p:sp>
        <p:nvSpPr>
          <p:cNvPr id="36869" name="Rectangle 14"/>
          <p:cNvSpPr>
            <a:spLocks noGrp="1" noChangeArrowheads="1"/>
          </p:cNvSpPr>
          <p:nvPr>
            <p:ph type="body" idx="1"/>
          </p:nvPr>
        </p:nvSpPr>
        <p:spPr bwMode="auto">
          <a:xfrm>
            <a:off x="914400" y="908720"/>
            <a:ext cx="10464800" cy="2359620"/>
          </a:xfrm>
          <a:prstGeom prst="rect">
            <a:avLst/>
          </a:prstGeom>
          <a:noFill/>
          <a:ln w="12700">
            <a:noFill/>
            <a:miter lim="800000"/>
          </a:ln>
        </p:spPr>
        <p:txBody>
          <a:bodyPr vert="horz" wrap="square" lIns="63500" tIns="25400" rIns="63500" bIns="25400" numCol="1" anchor="t" anchorCtr="0" compatLnSpc="1">
            <a:spAutoFit/>
          </a:bodyPr>
          <a:lstStyle/>
          <a:p>
            <a:pPr lvl="0"/>
            <a:r>
              <a:rPr lang="en-US" altLang="zh-CN" dirty="0"/>
              <a:t>This is our 1st Level Bullet</a:t>
            </a:r>
          </a:p>
          <a:p>
            <a:pPr lvl="1"/>
            <a:r>
              <a:rPr lang="en-US" altLang="zh-CN" dirty="0"/>
              <a:t>This is our 2nd level bullet</a:t>
            </a:r>
          </a:p>
          <a:p>
            <a:pPr lvl="2"/>
            <a:r>
              <a:rPr lang="en-US" altLang="zh-CN" dirty="0"/>
              <a:t>This is our 3rd level bullet</a:t>
            </a:r>
          </a:p>
          <a:p>
            <a:pPr lvl="0"/>
            <a:r>
              <a:rPr lang="en-US" altLang="zh-CN" dirty="0"/>
              <a:t>This is our next 1st Level Bullet</a:t>
            </a:r>
          </a:p>
          <a:p>
            <a:pPr lvl="1"/>
            <a:r>
              <a:rPr lang="en-US" altLang="zh-CN" dirty="0"/>
              <a:t>This is our 2nd level bullet</a:t>
            </a:r>
          </a:p>
          <a:p>
            <a:pPr lvl="2"/>
            <a:r>
              <a:rPr lang="en-US" altLang="zh-CN" dirty="0"/>
              <a:t>This is our 3rd level bullet</a:t>
            </a:r>
          </a:p>
        </p:txBody>
      </p:sp>
      <p:sp>
        <p:nvSpPr>
          <p:cNvPr id="12" name="Text Box 17"/>
          <p:cNvSpPr txBox="1">
            <a:spLocks noChangeArrowheads="1"/>
          </p:cNvSpPr>
          <p:nvPr userDrawn="1"/>
        </p:nvSpPr>
        <p:spPr bwMode="auto">
          <a:xfrm>
            <a:off x="11280577" y="6553201"/>
            <a:ext cx="864096" cy="276999"/>
          </a:xfrm>
          <a:prstGeom prst="rect">
            <a:avLst/>
          </a:prstGeom>
          <a:noFill/>
          <a:ln w="9525">
            <a:noFill/>
            <a:miter lim="800000"/>
          </a:ln>
          <a:effectLst/>
        </p:spPr>
        <p:txBody>
          <a:bodyPr wrap="square">
            <a:spAutoFit/>
          </a:bodyPr>
          <a:lstStyle/>
          <a:p>
            <a:pPr algn="ctr">
              <a:lnSpc>
                <a:spcPct val="100000"/>
              </a:lnSpc>
              <a:spcBef>
                <a:spcPct val="50000"/>
              </a:spcBef>
              <a:buClrTx/>
              <a:buSzTx/>
              <a:buFontTx/>
              <a:buNone/>
            </a:pPr>
            <a:fld id="{8E6141A4-B4DF-417A-BE19-BD33A1D78EA3}" type="slidenum">
              <a:rPr lang="zh-CN" altLang="en-US" sz="1200" b="0">
                <a:solidFill>
                  <a:srgbClr val="000099"/>
                </a:solidFill>
                <a:latin typeface="Arial" panose="020B0604020202020204" pitchFamily="34" charset="0"/>
                <a:ea typeface="Yu Gothic" panose="020B0400000000000000" pitchFamily="34" charset="-128"/>
                <a:cs typeface="Arial" panose="020B0604020202020204" pitchFamily="34" charset="0"/>
              </a:rPr>
              <a:t>‹#›</a:t>
            </a:fld>
            <a:endParaRPr lang="en-US" altLang="zh-CN" sz="1200" b="0" dirty="0">
              <a:solidFill>
                <a:srgbClr val="000099"/>
              </a:solidFill>
              <a:latin typeface="Arial" panose="020B0604020202020204" pitchFamily="34" charset="0"/>
              <a:ea typeface="Yu Gothic" panose="020B0400000000000000" pitchFamily="34" charset="-128"/>
              <a:cs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Lst>
  <p:txStyles>
    <p:titleStyle>
      <a:lvl1pPr algn="l" rtl="0" eaLnBrk="0" fontAlgn="base" hangingPunct="0">
        <a:lnSpc>
          <a:spcPct val="87000"/>
        </a:lnSpc>
        <a:spcBef>
          <a:spcPct val="0"/>
        </a:spcBef>
        <a:spcAft>
          <a:spcPct val="0"/>
        </a:spcAft>
        <a:defRPr sz="2400" b="1" i="0">
          <a:solidFill>
            <a:srgbClr val="FF0000"/>
          </a:solidFill>
          <a:latin typeface="+mj-lt"/>
          <a:ea typeface="+mj-ea"/>
          <a:cs typeface="楷体_GB2312"/>
        </a:defRPr>
      </a:lvl1pPr>
      <a:lvl2pPr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cs typeface="楷体_GB2312"/>
        </a:defRPr>
      </a:lvl2pPr>
      <a:lvl3pPr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cs typeface="楷体_GB2312"/>
        </a:defRPr>
      </a:lvl3pPr>
      <a:lvl4pPr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cs typeface="楷体_GB2312"/>
        </a:defRPr>
      </a:lvl4pPr>
      <a:lvl5pPr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cs typeface="楷体_GB2312"/>
        </a:defRPr>
      </a:lvl5pPr>
      <a:lvl6pPr marL="457200"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defRPr>
      </a:lvl6pPr>
      <a:lvl7pPr marL="914400"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defRPr>
      </a:lvl7pPr>
      <a:lvl8pPr marL="1371600"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defRPr>
      </a:lvl8pPr>
      <a:lvl9pPr marL="1828800" algn="l" rtl="0" eaLnBrk="0" fontAlgn="base" hangingPunct="0">
        <a:lnSpc>
          <a:spcPct val="87000"/>
        </a:lnSpc>
        <a:spcBef>
          <a:spcPct val="0"/>
        </a:spcBef>
        <a:spcAft>
          <a:spcPct val="0"/>
        </a:spcAft>
        <a:defRPr sz="2400" b="1" i="1">
          <a:solidFill>
            <a:srgbClr val="FF0000"/>
          </a:solidFill>
          <a:latin typeface="楷体_GB2312" pitchFamily="49" charset="-122"/>
          <a:ea typeface="楷体_GB2312" pitchFamily="49" charset="-122"/>
        </a:defRPr>
      </a:lvl9pPr>
    </p:titleStyle>
    <p:bodyStyle>
      <a:lvl1pPr marL="284480" indent="-284480" algn="l" rtl="0" eaLnBrk="0" fontAlgn="base" hangingPunct="0">
        <a:lnSpc>
          <a:spcPct val="125000"/>
        </a:lnSpc>
        <a:spcBef>
          <a:spcPts val="0"/>
        </a:spcBef>
        <a:spcAft>
          <a:spcPct val="0"/>
        </a:spcAft>
        <a:buClr>
          <a:srgbClr val="FF0000"/>
        </a:buClr>
        <a:buSzPct val="100000"/>
        <a:buFont typeface="Wingdings" panose="05000000000000000000" pitchFamily="2" charset="2"/>
        <a:buChar char="v"/>
        <a:defRPr sz="2400" b="1">
          <a:solidFill>
            <a:schemeClr val="tx1"/>
          </a:solidFill>
          <a:latin typeface="+mn-lt"/>
          <a:ea typeface="+mn-ea"/>
          <a:cs typeface="+mn-cs"/>
        </a:defRPr>
      </a:lvl1pPr>
      <a:lvl2pPr marL="668655" indent="-193675" algn="l" rtl="0" eaLnBrk="0" fontAlgn="base" hangingPunct="0">
        <a:lnSpc>
          <a:spcPct val="125000"/>
        </a:lnSpc>
        <a:spcBef>
          <a:spcPts val="0"/>
        </a:spcBef>
        <a:spcAft>
          <a:spcPct val="0"/>
        </a:spcAft>
        <a:buClr>
          <a:srgbClr val="001ADC"/>
        </a:buClr>
        <a:buSzPct val="100000"/>
        <a:buFont typeface="Wingdings" panose="05000000000000000000" pitchFamily="2" charset="2"/>
        <a:buChar char="Ø"/>
        <a:defRPr b="1">
          <a:solidFill>
            <a:schemeClr val="tx1"/>
          </a:solidFill>
          <a:latin typeface="+mn-lt"/>
        </a:defRPr>
      </a:lvl2pPr>
      <a:lvl3pPr marL="1050925" indent="-192405" algn="l" rtl="0" eaLnBrk="0" fontAlgn="base" hangingPunct="0">
        <a:lnSpc>
          <a:spcPct val="125000"/>
        </a:lnSpc>
        <a:spcBef>
          <a:spcPts val="0"/>
        </a:spcBef>
        <a:spcAft>
          <a:spcPct val="0"/>
        </a:spcAft>
        <a:buClr>
          <a:srgbClr val="05AD01"/>
        </a:buClr>
        <a:buSzPct val="100000"/>
        <a:buFont typeface="Wingdings" panose="05000000000000000000" pitchFamily="2" charset="2"/>
        <a:buChar char="§"/>
        <a:defRPr b="1">
          <a:solidFill>
            <a:schemeClr val="tx1"/>
          </a:solidFill>
          <a:latin typeface="+mn-lt"/>
        </a:defRPr>
      </a:lvl3pPr>
      <a:lvl4pPr marL="1968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4pPr>
      <a:lvl5pPr marL="25019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5pPr>
      <a:lvl6pPr marL="2959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416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873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3307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Layout" Target="../slideLayouts/slideLayout16.xml"/><Relationship Id="rId5" Type="http://schemas.openxmlformats.org/officeDocument/2006/relationships/image" Target="../media/image18.jpeg"/><Relationship Id="rId4" Type="http://schemas.openxmlformats.org/officeDocument/2006/relationships/image" Target="../media/image17.jpeg"/></Relationships>
</file>

<file path=ppt/slides/_rels/slide1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png"/><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image" Target="../media/image21.jpeg"/><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16.xml"/><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6.xml"/><Relationship Id="rId1" Type="http://schemas.openxmlformats.org/officeDocument/2006/relationships/vmlDrawing" Target="../drawings/vmlDrawing1.vml"/><Relationship Id="rId5" Type="http://schemas.openxmlformats.org/officeDocument/2006/relationships/image" Target="../media/image27.wmf"/><Relationship Id="rId4" Type="http://schemas.openxmlformats.org/officeDocument/2006/relationships/oleObject" Target="../embeddings/oleObject1.bin"/></Relationships>
</file>

<file path=ppt/slides/_rels/slide28.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16.xml"/><Relationship Id="rId1" Type="http://schemas.openxmlformats.org/officeDocument/2006/relationships/vmlDrawing" Target="../drawings/vmlDrawing2.vml"/><Relationship Id="rId4" Type="http://schemas.openxmlformats.org/officeDocument/2006/relationships/image" Target="../media/image28.wmf"/></Relationships>
</file>

<file path=ppt/slides/_rels/slide29.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16.xml"/><Relationship Id="rId1" Type="http://schemas.openxmlformats.org/officeDocument/2006/relationships/vmlDrawing" Target="../drawings/vmlDrawing3.vml"/><Relationship Id="rId4" Type="http://schemas.openxmlformats.org/officeDocument/2006/relationships/image" Target="../media/image29.wmf"/></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30.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16.xml"/><Relationship Id="rId1" Type="http://schemas.openxmlformats.org/officeDocument/2006/relationships/vmlDrawing" Target="../drawings/vmlDrawing4.vml"/><Relationship Id="rId4" Type="http://schemas.openxmlformats.org/officeDocument/2006/relationships/image" Target="../media/image30.wmf"/></Relationships>
</file>

<file path=ppt/slides/_rels/slide3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7.xml"/><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8.xml"/><Relationship Id="rId1" Type="http://schemas.openxmlformats.org/officeDocument/2006/relationships/slideLayout" Target="../slideLayouts/slideLayout16.xml"/></Relationships>
</file>

<file path=ppt/slides/_rels/slide3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6.xml"/></Relationships>
</file>

<file path=ppt/slides/_rels/slide3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9.xml"/><Relationship Id="rId1" Type="http://schemas.openxmlformats.org/officeDocument/2006/relationships/slideLayout" Target="../slideLayouts/slideLayout1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6.xml"/><Relationship Id="rId4" Type="http://schemas.openxmlformats.org/officeDocument/2006/relationships/image" Target="../media/image9.emf"/></Relationships>
</file>

<file path=ppt/slides/_rels/slide4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2.xml"/><Relationship Id="rId1" Type="http://schemas.openxmlformats.org/officeDocument/2006/relationships/slideLayout" Target="../slideLayouts/slideLayout16.xml"/></Relationships>
</file>

<file path=ppt/slides/_rels/slide4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6.xml"/></Relationships>
</file>

<file path=ppt/slides/_rels/slide4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3.xml"/><Relationship Id="rId1" Type="http://schemas.openxmlformats.org/officeDocument/2006/relationships/slideLayout" Target="../slideLayouts/slideLayout1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6.xml"/></Relationships>
</file>

<file path=ppt/slides/_rels/slide4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5.xml"/><Relationship Id="rId1" Type="http://schemas.openxmlformats.org/officeDocument/2006/relationships/slideLayout" Target="../slideLayouts/slideLayout1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9.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4.xml"/><Relationship Id="rId1" Type="http://schemas.openxmlformats.org/officeDocument/2006/relationships/slideLayout" Target="../slideLayouts/slideLayout16.xml"/><Relationship Id="rId4" Type="http://schemas.openxmlformats.org/officeDocument/2006/relationships/image" Target="../media/image11.emf"/></Relationships>
</file>

<file path=ppt/slides/_rels/slide5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6.xml"/><Relationship Id="rId1" Type="http://schemas.openxmlformats.org/officeDocument/2006/relationships/slideLayout" Target="../slideLayouts/slideLayout16.xml"/></Relationships>
</file>

<file path=ppt/slides/_rels/slide5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7.xml"/><Relationship Id="rId1" Type="http://schemas.openxmlformats.org/officeDocument/2006/relationships/slideLayout" Target="../slideLayouts/slideLayout16.xml"/><Relationship Id="rId4" Type="http://schemas.microsoft.com/office/2007/relationships/hdphoto" Target="../media/hdphoto1.wdp"/></Relationships>
</file>

<file path=ppt/slides/_rels/slide5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6.xml"/></Relationships>
</file>

<file path=ppt/slides/_rels/slide5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6.xml"/></Relationships>
</file>

<file path=ppt/slides/_rels/slide5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9.xml"/><Relationship Id="rId1" Type="http://schemas.openxmlformats.org/officeDocument/2006/relationships/slideLayout" Target="../slideLayouts/slideLayout16.xml"/></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16.xml"/><Relationship Id="rId1" Type="http://schemas.openxmlformats.org/officeDocument/2006/relationships/vmlDrawing" Target="../drawings/vmlDrawing5.vml"/><Relationship Id="rId6" Type="http://schemas.openxmlformats.org/officeDocument/2006/relationships/image" Target="../media/image47.emf"/><Relationship Id="rId5" Type="http://schemas.openxmlformats.org/officeDocument/2006/relationships/image" Target="../media/image46.emf"/><Relationship Id="rId4" Type="http://schemas.openxmlformats.org/officeDocument/2006/relationships/oleObject" Target="../embeddings/oleObject5.bin"/></Relationships>
</file>

<file path=ppt/slides/_rels/slide5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1.xml"/><Relationship Id="rId1" Type="http://schemas.openxmlformats.org/officeDocument/2006/relationships/slideLayout" Target="../slideLayouts/slideLayout16.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6.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6.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normAutofit/>
          </a:bodyPr>
          <a:lstStyle/>
          <a:p>
            <a:r>
              <a:rPr lang="zh-CN" altLang="en-US" dirty="0"/>
              <a:t>计算机硬件基础</a:t>
            </a:r>
            <a:br>
              <a:rPr lang="zh-CN" altLang="en-US" dirty="0"/>
            </a:br>
            <a:r>
              <a:rPr lang="zh-CN" altLang="en-US" dirty="0"/>
              <a:t>（</a:t>
            </a:r>
            <a:r>
              <a:rPr lang="en-US" altLang="zh-CN" dirty="0"/>
              <a:t>2020</a:t>
            </a:r>
            <a:r>
              <a:rPr lang="zh-CN" altLang="en-US" dirty="0"/>
              <a:t>级）</a:t>
            </a:r>
          </a:p>
        </p:txBody>
      </p:sp>
      <p:sp>
        <p:nvSpPr>
          <p:cNvPr id="6" name="Rectangle 5"/>
          <p:cNvSpPr>
            <a:spLocks noGrp="1" noChangeArrowheads="1"/>
          </p:cNvSpPr>
          <p:nvPr>
            <p:ph type="subTitle" idx="4294967295"/>
          </p:nvPr>
        </p:nvSpPr>
        <p:spPr bwMode="auto">
          <a:xfrm>
            <a:off x="3503712" y="3849579"/>
            <a:ext cx="5400600" cy="875565"/>
          </a:xfrm>
          <a:prstGeom prst="rect">
            <a:avLst/>
          </a:prstGeom>
          <a:noFill/>
          <a:ln>
            <a:miter lim="800000"/>
          </a:ln>
        </p:spPr>
        <p:txBody>
          <a:bodyPr vert="horz" wrap="square" lIns="47625" tIns="72900" rIns="47625" bIns="72900" numCol="1" anchor="t" anchorCtr="0" compatLnSpc="1">
            <a:spAutoFit/>
          </a:bodyPr>
          <a:lstStyle/>
          <a:p>
            <a:pPr marL="0" indent="0" algn="ctr">
              <a:lnSpc>
                <a:spcPct val="150000"/>
              </a:lnSpc>
              <a:spcAft>
                <a:spcPts val="0"/>
              </a:spcAft>
              <a:buNone/>
            </a:pPr>
            <a:r>
              <a:rPr lang="zh-CN" altLang="en-US" sz="3600" baseline="30000" dirty="0">
                <a:solidFill>
                  <a:srgbClr val="000066"/>
                </a:solidFill>
                <a:latin typeface="华文楷体" panose="02010600040101010101" pitchFamily="2" charset="-122"/>
                <a:ea typeface="华文楷体" panose="02010600040101010101" pitchFamily="2" charset="-122"/>
                <a:cs typeface="Times New Roman" panose="02020603050405020304" pitchFamily="18" charset="0"/>
              </a:rPr>
              <a:t>牛建伟  王丽华  邓莹莹  李辉勇  李莹</a:t>
            </a:r>
            <a:endParaRPr lang="en-US" altLang="zh-CN" b="0" dirty="0">
              <a:solidFill>
                <a:srgbClr val="000066"/>
              </a:solidFill>
              <a:ea typeface="华文楷体" panose="02010600040101010101" pitchFamily="2" charset="-122"/>
              <a:cs typeface="Times New Roman" panose="02020603050405020304"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406400" y="153423"/>
            <a:ext cx="5257800" cy="373062"/>
          </a:xfrm>
        </p:spPr>
        <p:txBody>
          <a:bodyPr/>
          <a:lstStyle/>
          <a:p>
            <a:r>
              <a:rPr lang="zh-CN" altLang="en-US"/>
              <a:t>硬磁盘基本结构</a:t>
            </a:r>
            <a:endParaRPr lang="en-US" altLang="zh-CN"/>
          </a:p>
        </p:txBody>
      </p:sp>
      <p:sp>
        <p:nvSpPr>
          <p:cNvPr id="19459" name="Rectangle 3"/>
          <p:cNvSpPr>
            <a:spLocks noGrp="1" noChangeArrowheads="1"/>
          </p:cNvSpPr>
          <p:nvPr>
            <p:ph type="body" idx="1"/>
          </p:nvPr>
        </p:nvSpPr>
        <p:spPr>
          <a:xfrm>
            <a:off x="406400" y="728381"/>
            <a:ext cx="11378232" cy="3141662"/>
          </a:xfrm>
        </p:spPr>
        <p:txBody>
          <a:bodyPr/>
          <a:lstStyle/>
          <a:p>
            <a:pPr>
              <a:lnSpc>
                <a:spcPct val="100000"/>
              </a:lnSpc>
              <a:spcBef>
                <a:spcPct val="10000"/>
              </a:spcBef>
              <a:spcAft>
                <a:spcPct val="10000"/>
              </a:spcAft>
            </a:pPr>
            <a:r>
              <a:rPr lang="zh-CN" altLang="en-US" sz="2800" dirty="0">
                <a:ea typeface="宋体" pitchFamily="2" charset="-122"/>
              </a:rPr>
              <a:t>磁盘驱动器基本结构</a:t>
            </a:r>
          </a:p>
          <a:p>
            <a:pPr lvl="1">
              <a:lnSpc>
                <a:spcPct val="100000"/>
              </a:lnSpc>
              <a:spcBef>
                <a:spcPct val="10000"/>
              </a:spcBef>
              <a:spcAft>
                <a:spcPct val="10000"/>
              </a:spcAft>
            </a:pPr>
            <a:r>
              <a:rPr lang="zh-CN" altLang="en-US" dirty="0">
                <a:ea typeface="宋体" pitchFamily="2" charset="-122"/>
              </a:rPr>
              <a:t>全密封：浮动磁头组件、磁头驱动机构、盘片和主轴组件和前置控制电路等密封在一起。</a:t>
            </a:r>
          </a:p>
          <a:p>
            <a:pPr lvl="1">
              <a:lnSpc>
                <a:spcPct val="100000"/>
              </a:lnSpc>
              <a:spcBef>
                <a:spcPct val="0"/>
              </a:spcBef>
            </a:pPr>
            <a:r>
              <a:rPr lang="zh-CN" altLang="en-US" dirty="0">
                <a:ea typeface="宋体" pitchFamily="2" charset="-122"/>
              </a:rPr>
              <a:t>磁头：非接触式浮动磁头，盘面分启停区和数据区。不工作时</a:t>
            </a:r>
            <a:r>
              <a:rPr lang="en-US" altLang="zh-CN" dirty="0">
                <a:ea typeface="宋体" pitchFamily="2" charset="-122"/>
              </a:rPr>
              <a:t>，</a:t>
            </a:r>
            <a:r>
              <a:rPr lang="zh-CN" altLang="en-US" dirty="0">
                <a:ea typeface="宋体" pitchFamily="2" charset="-122"/>
              </a:rPr>
              <a:t>磁头停留在启停区；工作时，磁盘高速旋转带动气流使磁头漂浮在磁表面上方，头盘间隙仅有</a:t>
            </a:r>
            <a:r>
              <a:rPr lang="en-US" altLang="zh-CN" dirty="0">
                <a:ea typeface="宋体" pitchFamily="2" charset="-122"/>
              </a:rPr>
              <a:t>0.1</a:t>
            </a:r>
            <a:r>
              <a:rPr lang="zh-CN" altLang="en-US" dirty="0">
                <a:ea typeface="宋体" pitchFamily="2" charset="-122"/>
              </a:rPr>
              <a:t>微米</a:t>
            </a:r>
            <a:r>
              <a:rPr lang="en-US" altLang="zh-CN" dirty="0">
                <a:ea typeface="宋体" pitchFamily="2" charset="-122"/>
              </a:rPr>
              <a:t>~0.5</a:t>
            </a:r>
            <a:r>
              <a:rPr lang="zh-CN" altLang="en-US" dirty="0">
                <a:ea typeface="宋体" pitchFamily="2" charset="-122"/>
              </a:rPr>
              <a:t>微米，最新</a:t>
            </a:r>
            <a:r>
              <a:rPr lang="en-US" altLang="zh-CN" dirty="0">
                <a:ea typeface="宋体" pitchFamily="2" charset="-122"/>
              </a:rPr>
              <a:t>0.005-0.01</a:t>
            </a:r>
            <a:r>
              <a:rPr lang="zh-CN" altLang="en-US" dirty="0">
                <a:ea typeface="宋体" pitchFamily="2" charset="-122"/>
              </a:rPr>
              <a:t>微米； </a:t>
            </a:r>
          </a:p>
          <a:p>
            <a:pPr lvl="1">
              <a:lnSpc>
                <a:spcPct val="100000"/>
              </a:lnSpc>
              <a:spcBef>
                <a:spcPct val="10000"/>
              </a:spcBef>
              <a:spcAft>
                <a:spcPct val="10000"/>
              </a:spcAft>
            </a:pPr>
            <a:r>
              <a:rPr lang="zh-CN" altLang="en-US" dirty="0">
                <a:ea typeface="宋体" pitchFamily="2" charset="-122"/>
              </a:rPr>
              <a:t>读写电路：安装在磁头臂接近磁头的地方，以减少干扰； </a:t>
            </a:r>
            <a:endParaRPr lang="en-US" altLang="zh-CN" dirty="0">
              <a:ea typeface="宋体" pitchFamily="2" charset="-122"/>
            </a:endParaRPr>
          </a:p>
          <a:p>
            <a:pPr lvl="1">
              <a:lnSpc>
                <a:spcPct val="100000"/>
              </a:lnSpc>
              <a:spcBef>
                <a:spcPct val="10000"/>
              </a:spcBef>
              <a:spcAft>
                <a:spcPct val="10000"/>
              </a:spcAft>
            </a:pPr>
            <a:r>
              <a:rPr lang="zh-CN" altLang="en-US" dirty="0">
                <a:ea typeface="宋体" pitchFamily="2" charset="-122"/>
              </a:rPr>
              <a:t>旋转速度：</a:t>
            </a:r>
            <a:r>
              <a:rPr lang="en-US" altLang="zh-CN" dirty="0">
                <a:ea typeface="宋体" pitchFamily="2" charset="-122"/>
              </a:rPr>
              <a:t>54</a:t>
            </a:r>
            <a:r>
              <a:rPr lang="zh-CN" altLang="en-US" dirty="0">
                <a:ea typeface="宋体" pitchFamily="2" charset="-122"/>
              </a:rPr>
              <a:t>00</a:t>
            </a:r>
            <a:r>
              <a:rPr lang="en-US" altLang="zh-CN" dirty="0">
                <a:ea typeface="宋体" pitchFamily="2" charset="-122"/>
              </a:rPr>
              <a:t>RPM，7200RPM，10000RPM</a:t>
            </a:r>
            <a:r>
              <a:rPr lang="zh-CN" altLang="en-US" dirty="0">
                <a:ea typeface="宋体" pitchFamily="2" charset="-122"/>
              </a:rPr>
              <a:t>，</a:t>
            </a:r>
            <a:r>
              <a:rPr lang="en-US" altLang="zh-CN" dirty="0">
                <a:ea typeface="宋体" pitchFamily="2" charset="-122"/>
              </a:rPr>
              <a:t>15KPRM</a:t>
            </a:r>
            <a:r>
              <a:rPr lang="zh-CN" altLang="en-US" dirty="0">
                <a:ea typeface="宋体" pitchFamily="2" charset="-122"/>
              </a:rPr>
              <a:t>；一般等角速度旋转。</a:t>
            </a:r>
          </a:p>
        </p:txBody>
      </p:sp>
      <p:pic>
        <p:nvPicPr>
          <p:cNvPr id="19460" name="图片 4" descr="硬盘.jpg"/>
          <p:cNvPicPr>
            <a:picLocks noChangeAspect="1"/>
          </p:cNvPicPr>
          <p:nvPr/>
        </p:nvPicPr>
        <p:blipFill>
          <a:blip r:embed="rId2" cstate="print"/>
          <a:srcRect/>
          <a:stretch>
            <a:fillRect/>
          </a:stretch>
        </p:blipFill>
        <p:spPr bwMode="auto">
          <a:xfrm>
            <a:off x="2095501" y="4071939"/>
            <a:ext cx="3357563" cy="2446337"/>
          </a:xfrm>
          <a:prstGeom prst="rect">
            <a:avLst/>
          </a:prstGeom>
          <a:noFill/>
          <a:ln w="9525">
            <a:solidFill>
              <a:srgbClr val="C00000"/>
            </a:solidFill>
            <a:miter lim="800000"/>
            <a:headEnd/>
            <a:tailEnd/>
          </a:ln>
        </p:spPr>
      </p:pic>
      <p:pic>
        <p:nvPicPr>
          <p:cNvPr id="19461" name="图片 5" descr="硬盘图1.gif"/>
          <p:cNvPicPr>
            <a:picLocks noChangeAspect="1"/>
          </p:cNvPicPr>
          <p:nvPr/>
        </p:nvPicPr>
        <p:blipFill>
          <a:blip r:embed="rId3" cstate="print"/>
          <a:srcRect/>
          <a:stretch>
            <a:fillRect/>
          </a:stretch>
        </p:blipFill>
        <p:spPr bwMode="auto">
          <a:xfrm>
            <a:off x="5667376" y="3786189"/>
            <a:ext cx="1857375" cy="2725737"/>
          </a:xfrm>
          <a:prstGeom prst="rect">
            <a:avLst/>
          </a:prstGeom>
          <a:noFill/>
          <a:ln w="9525">
            <a:solidFill>
              <a:srgbClr val="C00000"/>
            </a:solidFill>
            <a:miter lim="800000"/>
            <a:headEnd/>
            <a:tailEnd/>
          </a:ln>
        </p:spPr>
      </p:pic>
      <p:pic>
        <p:nvPicPr>
          <p:cNvPr id="19462" name="图片 7" descr="磁头1.jpg"/>
          <p:cNvPicPr>
            <a:picLocks noChangeAspect="1"/>
          </p:cNvPicPr>
          <p:nvPr/>
        </p:nvPicPr>
        <p:blipFill>
          <a:blip r:embed="rId4" cstate="print"/>
          <a:srcRect/>
          <a:stretch>
            <a:fillRect/>
          </a:stretch>
        </p:blipFill>
        <p:spPr bwMode="auto">
          <a:xfrm>
            <a:off x="15327768" y="12881341"/>
            <a:ext cx="566470" cy="356937"/>
          </a:xfrm>
          <a:prstGeom prst="rect">
            <a:avLst/>
          </a:prstGeom>
          <a:noFill/>
          <a:ln w="9525">
            <a:solidFill>
              <a:srgbClr val="C00000"/>
            </a:solidFill>
            <a:miter lim="800000"/>
            <a:headEnd/>
            <a:tailEnd/>
          </a:ln>
        </p:spPr>
      </p:pic>
      <p:pic>
        <p:nvPicPr>
          <p:cNvPr id="17410" name="Picture 2" descr="https://timgsa.baidu.com/timg?image&amp;quality=80&amp;size=b9999_10000&amp;sec=1544617238093&amp;di=befe28031a4ecd3243ae25e626d6cf92&amp;imgtype=0&amp;src=http%3A%2F%2Fpic1.997788.com%2Fpic_auction%2F00%2F04%2F99%2F52%2Fau4995261.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744280" y="4123104"/>
            <a:ext cx="2923720" cy="21927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68407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191344" y="274728"/>
            <a:ext cx="5257800" cy="373062"/>
          </a:xfrm>
        </p:spPr>
        <p:txBody>
          <a:bodyPr/>
          <a:lstStyle/>
          <a:p>
            <a:r>
              <a:rPr lang="zh-CN" altLang="en-US" dirty="0"/>
              <a:t>硬磁盘基本结构</a:t>
            </a:r>
            <a:endParaRPr lang="en-US" altLang="zh-CN" dirty="0"/>
          </a:p>
        </p:txBody>
      </p:sp>
      <p:sp>
        <p:nvSpPr>
          <p:cNvPr id="19459" name="Rectangle 3"/>
          <p:cNvSpPr>
            <a:spLocks noGrp="1" noChangeArrowheads="1"/>
          </p:cNvSpPr>
          <p:nvPr>
            <p:ph type="body" idx="1"/>
          </p:nvPr>
        </p:nvSpPr>
        <p:spPr>
          <a:xfrm>
            <a:off x="407368" y="836712"/>
            <a:ext cx="8715375" cy="482183"/>
          </a:xfrm>
        </p:spPr>
        <p:txBody>
          <a:bodyPr/>
          <a:lstStyle/>
          <a:p>
            <a:pPr>
              <a:lnSpc>
                <a:spcPct val="100000"/>
              </a:lnSpc>
              <a:spcBef>
                <a:spcPct val="10000"/>
              </a:spcBef>
              <a:spcAft>
                <a:spcPct val="10000"/>
              </a:spcAft>
            </a:pPr>
            <a:r>
              <a:rPr lang="zh-CN" altLang="en-US" sz="2800" dirty="0">
                <a:ea typeface="宋体" pitchFamily="2" charset="-122"/>
              </a:rPr>
              <a:t>结构：盘面和磁头</a:t>
            </a:r>
          </a:p>
        </p:txBody>
      </p:sp>
      <p:pic>
        <p:nvPicPr>
          <p:cNvPr id="13314" name="Picture 2" descr="http://info.mrtlab.com/uploadfile/201305/14/104026617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2344362"/>
            <a:ext cx="4572000" cy="3532910"/>
          </a:xfrm>
          <a:prstGeom prst="rect">
            <a:avLst/>
          </a:prstGeom>
          <a:noFill/>
          <a:extLst>
            <a:ext uri="{909E8E84-426E-40DD-AFC4-6F175D3DCCD1}">
              <a14:hiddenFill xmlns:a14="http://schemas.microsoft.com/office/drawing/2010/main">
                <a:solidFill>
                  <a:srgbClr val="FFFFFF"/>
                </a:solidFill>
              </a14:hiddenFill>
            </a:ext>
          </a:extLst>
        </p:spPr>
      </p:pic>
      <p:pic>
        <p:nvPicPr>
          <p:cNvPr id="13316" name="Picture 4" descr="http://www.zqnx.com/UploadFiles/User/223/2012050821470829485.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3852" y="2349144"/>
            <a:ext cx="4512149" cy="33841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60781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263352" y="204466"/>
            <a:ext cx="5257800" cy="373062"/>
          </a:xfrm>
        </p:spPr>
        <p:txBody>
          <a:bodyPr/>
          <a:lstStyle/>
          <a:p>
            <a:r>
              <a:rPr lang="zh-CN" altLang="en-US" dirty="0"/>
              <a:t>硬磁盘基本结构</a:t>
            </a:r>
            <a:endParaRPr lang="en-US" altLang="zh-CN" dirty="0"/>
          </a:p>
        </p:txBody>
      </p:sp>
      <p:sp>
        <p:nvSpPr>
          <p:cNvPr id="310275" name="Rectangle 3"/>
          <p:cNvSpPr>
            <a:spLocks noGrp="1" noChangeArrowheads="1"/>
          </p:cNvSpPr>
          <p:nvPr>
            <p:ph type="body" idx="1"/>
          </p:nvPr>
        </p:nvSpPr>
        <p:spPr>
          <a:xfrm>
            <a:off x="43274" y="777875"/>
            <a:ext cx="5044613" cy="5775940"/>
          </a:xfrm>
        </p:spPr>
        <p:txBody>
          <a:bodyPr/>
          <a:lstStyle/>
          <a:p>
            <a:pPr>
              <a:lnSpc>
                <a:spcPct val="150000"/>
              </a:lnSpc>
              <a:spcBef>
                <a:spcPct val="0"/>
              </a:spcBef>
            </a:pPr>
            <a:r>
              <a:rPr lang="zh-CN" altLang="en-US" sz="2800" dirty="0">
                <a:ea typeface="宋体" pitchFamily="2" charset="-122"/>
              </a:rPr>
              <a:t>数据结构与格式</a:t>
            </a:r>
          </a:p>
          <a:p>
            <a:pPr lvl="1">
              <a:lnSpc>
                <a:spcPct val="150000"/>
              </a:lnSpc>
              <a:spcBef>
                <a:spcPct val="0"/>
              </a:spcBef>
            </a:pPr>
            <a:r>
              <a:rPr lang="zh-CN" altLang="en-US" dirty="0">
                <a:ea typeface="宋体" pitchFamily="2" charset="-122"/>
              </a:rPr>
              <a:t>数据结构：</a:t>
            </a:r>
          </a:p>
          <a:p>
            <a:pPr lvl="2">
              <a:lnSpc>
                <a:spcPct val="150000"/>
              </a:lnSpc>
              <a:spcBef>
                <a:spcPct val="0"/>
              </a:spcBef>
            </a:pPr>
            <a:r>
              <a:rPr lang="zh-CN" altLang="en-US" sz="2000" dirty="0">
                <a:ea typeface="宋体" pitchFamily="2" charset="-122"/>
              </a:rPr>
              <a:t>磁道（柱面：</a:t>
            </a:r>
            <a:r>
              <a:rPr lang="en-US" altLang="zh-CN" sz="2000" dirty="0">
                <a:ea typeface="宋体" pitchFamily="2" charset="-122"/>
              </a:rPr>
              <a:t>Cylinder）</a:t>
            </a:r>
          </a:p>
          <a:p>
            <a:pPr lvl="2">
              <a:lnSpc>
                <a:spcPct val="150000"/>
              </a:lnSpc>
              <a:spcBef>
                <a:spcPct val="0"/>
              </a:spcBef>
            </a:pPr>
            <a:r>
              <a:rPr lang="zh-CN" altLang="en-US" sz="2000" dirty="0">
                <a:ea typeface="宋体" pitchFamily="2" charset="-122"/>
              </a:rPr>
              <a:t>盘面（磁头：</a:t>
            </a:r>
            <a:r>
              <a:rPr lang="en-US" altLang="zh-CN" sz="2000" dirty="0">
                <a:ea typeface="宋体" pitchFamily="2" charset="-122"/>
              </a:rPr>
              <a:t>Head</a:t>
            </a:r>
            <a:r>
              <a:rPr lang="zh-CN" altLang="en-US" sz="2000" dirty="0">
                <a:ea typeface="宋体" pitchFamily="2" charset="-122"/>
              </a:rPr>
              <a:t>）</a:t>
            </a:r>
          </a:p>
          <a:p>
            <a:pPr lvl="2">
              <a:lnSpc>
                <a:spcPct val="150000"/>
              </a:lnSpc>
              <a:spcBef>
                <a:spcPct val="0"/>
              </a:spcBef>
            </a:pPr>
            <a:r>
              <a:rPr lang="zh-CN" altLang="en-US" sz="2000" dirty="0">
                <a:ea typeface="宋体" pitchFamily="2" charset="-122"/>
              </a:rPr>
              <a:t>扇区（</a:t>
            </a:r>
            <a:r>
              <a:rPr lang="en-US" altLang="zh-CN" sz="2000" dirty="0">
                <a:ea typeface="宋体" pitchFamily="2" charset="-122"/>
              </a:rPr>
              <a:t>Sector）</a:t>
            </a:r>
          </a:p>
          <a:p>
            <a:pPr lvl="1">
              <a:lnSpc>
                <a:spcPct val="150000"/>
              </a:lnSpc>
              <a:spcBef>
                <a:spcPct val="0"/>
              </a:spcBef>
            </a:pPr>
            <a:r>
              <a:rPr lang="zh-CN" altLang="en-US" dirty="0">
                <a:ea typeface="宋体" pitchFamily="2" charset="-122"/>
              </a:rPr>
              <a:t>扇区容量：512</a:t>
            </a:r>
            <a:r>
              <a:rPr lang="en-US" altLang="zh-CN" dirty="0">
                <a:ea typeface="宋体" pitchFamily="2" charset="-122"/>
              </a:rPr>
              <a:t>/4096</a:t>
            </a:r>
            <a:r>
              <a:rPr lang="zh-CN" altLang="en-US" dirty="0">
                <a:ea typeface="宋体" pitchFamily="2" charset="-122"/>
              </a:rPr>
              <a:t> </a:t>
            </a:r>
            <a:r>
              <a:rPr lang="en-US" altLang="zh-CN" dirty="0">
                <a:ea typeface="宋体" pitchFamily="2" charset="-122"/>
              </a:rPr>
              <a:t>Bytes</a:t>
            </a:r>
          </a:p>
          <a:p>
            <a:pPr lvl="1">
              <a:lnSpc>
                <a:spcPct val="150000"/>
              </a:lnSpc>
              <a:spcBef>
                <a:spcPct val="0"/>
              </a:spcBef>
            </a:pPr>
            <a:r>
              <a:rPr lang="zh-CN" altLang="en-US" dirty="0">
                <a:ea typeface="宋体" pitchFamily="2" charset="-122"/>
              </a:rPr>
              <a:t>每个磁道包含的扇区数相同</a:t>
            </a:r>
          </a:p>
          <a:p>
            <a:pPr lvl="1">
              <a:lnSpc>
                <a:spcPct val="150000"/>
              </a:lnSpc>
              <a:spcBef>
                <a:spcPct val="0"/>
              </a:spcBef>
            </a:pPr>
            <a:r>
              <a:rPr lang="zh-CN" altLang="en-US" dirty="0">
                <a:ea typeface="宋体" pitchFamily="2" charset="-122"/>
              </a:rPr>
              <a:t>最小访问单位：扇区</a:t>
            </a:r>
          </a:p>
          <a:p>
            <a:pPr lvl="1">
              <a:lnSpc>
                <a:spcPct val="150000"/>
              </a:lnSpc>
              <a:spcBef>
                <a:spcPct val="0"/>
              </a:spcBef>
            </a:pPr>
            <a:r>
              <a:rPr lang="zh-CN" altLang="en-US" dirty="0">
                <a:ea typeface="宋体" pitchFamily="2" charset="-122"/>
              </a:rPr>
              <a:t>扇区的地址表示：</a:t>
            </a:r>
            <a:endParaRPr lang="en-US" altLang="zh-CN" dirty="0">
              <a:ea typeface="宋体" pitchFamily="2" charset="-122"/>
            </a:endParaRPr>
          </a:p>
          <a:p>
            <a:pPr lvl="1">
              <a:lnSpc>
                <a:spcPct val="150000"/>
              </a:lnSpc>
              <a:spcBef>
                <a:spcPct val="0"/>
              </a:spcBef>
            </a:pPr>
            <a:r>
              <a:rPr lang="zh-CN" altLang="en-US" dirty="0">
                <a:ea typeface="宋体" pitchFamily="2" charset="-122"/>
              </a:rPr>
              <a:t>存储容量</a:t>
            </a:r>
          </a:p>
        </p:txBody>
      </p:sp>
      <p:grpSp>
        <p:nvGrpSpPr>
          <p:cNvPr id="20486" name="Group 6"/>
          <p:cNvGrpSpPr>
            <a:grpSpLocks/>
          </p:cNvGrpSpPr>
          <p:nvPr/>
        </p:nvGrpSpPr>
        <p:grpSpPr bwMode="auto">
          <a:xfrm>
            <a:off x="5231904" y="6020147"/>
            <a:ext cx="5943600" cy="381000"/>
            <a:chOff x="528" y="3456"/>
            <a:chExt cx="3744" cy="240"/>
          </a:xfrm>
        </p:grpSpPr>
        <p:sp>
          <p:nvSpPr>
            <p:cNvPr id="20488" name="Rectangle 7"/>
            <p:cNvSpPr>
              <a:spLocks noChangeArrowheads="1"/>
            </p:cNvSpPr>
            <p:nvPr/>
          </p:nvSpPr>
          <p:spPr bwMode="auto">
            <a:xfrm>
              <a:off x="528" y="3456"/>
              <a:ext cx="1248" cy="240"/>
            </a:xfrm>
            <a:prstGeom prst="rect">
              <a:avLst/>
            </a:prstGeom>
            <a:noFill/>
            <a:ln w="12700">
              <a:solidFill>
                <a:schemeClr val="tx1"/>
              </a:solidFill>
              <a:miter lim="800000"/>
              <a:headEnd/>
              <a:tailEnd/>
            </a:ln>
          </p:spPr>
          <p:txBody>
            <a:bodyPr wrap="none" anchor="ctr"/>
            <a:lstStyle/>
            <a:p>
              <a:pPr algn="ctr" eaLnBrk="0" hangingPunct="0">
                <a:buNone/>
              </a:pPr>
              <a:r>
                <a:rPr lang="en-US" altLang="zh-CN">
                  <a:solidFill>
                    <a:srgbClr val="0000FF"/>
                  </a:solidFill>
                </a:rPr>
                <a:t>Cylinder＃</a:t>
              </a:r>
            </a:p>
          </p:txBody>
        </p:sp>
        <p:sp>
          <p:nvSpPr>
            <p:cNvPr id="20489" name="Rectangle 8"/>
            <p:cNvSpPr>
              <a:spLocks noChangeArrowheads="1"/>
            </p:cNvSpPr>
            <p:nvPr/>
          </p:nvSpPr>
          <p:spPr bwMode="auto">
            <a:xfrm>
              <a:off x="1776" y="3456"/>
              <a:ext cx="1248" cy="240"/>
            </a:xfrm>
            <a:prstGeom prst="rect">
              <a:avLst/>
            </a:prstGeom>
            <a:noFill/>
            <a:ln w="12700">
              <a:solidFill>
                <a:schemeClr val="tx1"/>
              </a:solidFill>
              <a:miter lim="800000"/>
              <a:headEnd/>
              <a:tailEnd/>
            </a:ln>
          </p:spPr>
          <p:txBody>
            <a:bodyPr wrap="none" anchor="ctr"/>
            <a:lstStyle/>
            <a:p>
              <a:pPr algn="ctr" eaLnBrk="0" hangingPunct="0">
                <a:buNone/>
              </a:pPr>
              <a:r>
                <a:rPr lang="en-US" altLang="zh-CN">
                  <a:solidFill>
                    <a:srgbClr val="0000FF"/>
                  </a:solidFill>
                </a:rPr>
                <a:t>Head＃</a:t>
              </a:r>
            </a:p>
          </p:txBody>
        </p:sp>
        <p:sp>
          <p:nvSpPr>
            <p:cNvPr id="20490" name="Rectangle 9"/>
            <p:cNvSpPr>
              <a:spLocks noChangeArrowheads="1"/>
            </p:cNvSpPr>
            <p:nvPr/>
          </p:nvSpPr>
          <p:spPr bwMode="auto">
            <a:xfrm>
              <a:off x="3024" y="3456"/>
              <a:ext cx="1248" cy="240"/>
            </a:xfrm>
            <a:prstGeom prst="rect">
              <a:avLst/>
            </a:prstGeom>
            <a:noFill/>
            <a:ln w="12700">
              <a:solidFill>
                <a:schemeClr val="tx1"/>
              </a:solidFill>
              <a:miter lim="800000"/>
              <a:headEnd/>
              <a:tailEnd/>
            </a:ln>
          </p:spPr>
          <p:txBody>
            <a:bodyPr wrap="none" anchor="ctr"/>
            <a:lstStyle/>
            <a:p>
              <a:pPr algn="ctr" eaLnBrk="0" hangingPunct="0">
                <a:buNone/>
              </a:pPr>
              <a:r>
                <a:rPr lang="en-US" altLang="zh-CN">
                  <a:solidFill>
                    <a:srgbClr val="0000FF"/>
                  </a:solidFill>
                </a:rPr>
                <a:t>Sector＃</a:t>
              </a:r>
            </a:p>
          </p:txBody>
        </p:sp>
      </p:grpSp>
      <p:pic>
        <p:nvPicPr>
          <p:cNvPr id="20485" name="图片 10" descr="扇区结构.jpg"/>
          <p:cNvPicPr>
            <a:picLocks noChangeAspect="1"/>
          </p:cNvPicPr>
          <p:nvPr/>
        </p:nvPicPr>
        <p:blipFill>
          <a:blip r:embed="rId2" cstate="print"/>
          <a:srcRect/>
          <a:stretch>
            <a:fillRect/>
          </a:stretch>
        </p:blipFill>
        <p:spPr bwMode="auto">
          <a:xfrm>
            <a:off x="6238875" y="1071563"/>
            <a:ext cx="4103688" cy="3357562"/>
          </a:xfrm>
          <a:prstGeom prst="rect">
            <a:avLst/>
          </a:prstGeom>
          <a:noFill/>
          <a:ln w="9525">
            <a:solidFill>
              <a:schemeClr val="bg1"/>
            </a:solidFill>
            <a:miter lim="800000"/>
            <a:headEnd/>
            <a:tailEnd/>
          </a:ln>
        </p:spPr>
      </p:pic>
      <p:pic>
        <p:nvPicPr>
          <p:cNvPr id="14338" name="Picture 2" descr="D:\niu\嵌入式系统\计算机组成原理\Chap07\Image\7.18.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31904" y="4653136"/>
            <a:ext cx="5372100" cy="1162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53348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2066" name="Picture 18" descr="http://upload.wikimedia.org/wikipedia/commons/thumb/2/20/DiskStructure.svg/600px-DiskStructure.sv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99656" y="620688"/>
            <a:ext cx="6264696" cy="6264696"/>
          </a:xfrm>
          <a:prstGeom prst="rect">
            <a:avLst/>
          </a:prstGeom>
          <a:noFill/>
          <a:extLst>
            <a:ext uri="{909E8E84-426E-40DD-AFC4-6F175D3DCCD1}">
              <a14:hiddenFill xmlns:a14="http://schemas.microsoft.com/office/drawing/2010/main">
                <a:solidFill>
                  <a:srgbClr val="FFFFFF"/>
                </a:solidFill>
              </a14:hiddenFill>
            </a:ext>
          </a:extLst>
        </p:spPr>
      </p:pic>
      <p:sp>
        <p:nvSpPr>
          <p:cNvPr id="2051" name="Rectangle 2"/>
          <p:cNvSpPr>
            <a:spLocks noGrp="1" noChangeArrowheads="1"/>
          </p:cNvSpPr>
          <p:nvPr>
            <p:ph type="title"/>
          </p:nvPr>
        </p:nvSpPr>
        <p:spPr>
          <a:xfrm>
            <a:off x="191344" y="219647"/>
            <a:ext cx="5257800" cy="373062"/>
          </a:xfrm>
        </p:spPr>
        <p:txBody>
          <a:bodyPr/>
          <a:lstStyle/>
          <a:p>
            <a:r>
              <a:rPr lang="zh-CN" altLang="en-US" dirty="0"/>
              <a:t>硬磁盘基本结构</a:t>
            </a:r>
            <a:endParaRPr lang="en-US" altLang="zh-CN" dirty="0"/>
          </a:p>
        </p:txBody>
      </p:sp>
      <p:sp>
        <p:nvSpPr>
          <p:cNvPr id="2052" name="Rectangle 3"/>
          <p:cNvSpPr>
            <a:spLocks noGrp="1" noChangeArrowheads="1"/>
          </p:cNvSpPr>
          <p:nvPr>
            <p:ph type="body" idx="1"/>
          </p:nvPr>
        </p:nvSpPr>
        <p:spPr>
          <a:xfrm>
            <a:off x="623392" y="876413"/>
            <a:ext cx="8105775" cy="474489"/>
          </a:xfrm>
        </p:spPr>
        <p:txBody>
          <a:bodyPr/>
          <a:lstStyle/>
          <a:p>
            <a:r>
              <a:rPr lang="en-US" altLang="zh-CN" dirty="0">
                <a:ea typeface="宋体" pitchFamily="2" charset="-122"/>
              </a:rPr>
              <a:t>ZBR</a:t>
            </a:r>
            <a:r>
              <a:rPr lang="zh-CN" altLang="en-US" dirty="0">
                <a:ea typeface="宋体" pitchFamily="2" charset="-122"/>
              </a:rPr>
              <a:t>技术（</a:t>
            </a:r>
            <a:r>
              <a:rPr lang="en-US" altLang="zh-CN" dirty="0">
                <a:ea typeface="宋体" pitchFamily="2" charset="-122"/>
              </a:rPr>
              <a:t>Zone Bit Recording</a:t>
            </a:r>
            <a:r>
              <a:rPr lang="zh-CN" altLang="en-US" dirty="0">
                <a:ea typeface="宋体" pitchFamily="2" charset="-122"/>
              </a:rPr>
              <a:t>）</a:t>
            </a:r>
          </a:p>
        </p:txBody>
      </p:sp>
      <p:cxnSp>
        <p:nvCxnSpPr>
          <p:cNvPr id="3" name="直接箭头连接符 2"/>
          <p:cNvCxnSpPr/>
          <p:nvPr/>
        </p:nvCxnSpPr>
        <p:spPr bwMode="auto">
          <a:xfrm flipH="1">
            <a:off x="7608168" y="1556792"/>
            <a:ext cx="1944216" cy="576064"/>
          </a:xfrm>
          <a:prstGeom prst="straightConnector1">
            <a:avLst/>
          </a:prstGeom>
          <a:noFill/>
          <a:ln w="12700" cap="flat" cmpd="sng" algn="ctr">
            <a:solidFill>
              <a:schemeClr val="tx1"/>
            </a:solidFill>
            <a:prstDash val="solid"/>
            <a:round/>
            <a:headEnd type="none" w="med" len="med"/>
            <a:tailEnd type="arrow"/>
          </a:ln>
          <a:effectLst/>
        </p:spPr>
      </p:cxnSp>
      <p:sp>
        <p:nvSpPr>
          <p:cNvPr id="4" name="TextBox 3"/>
          <p:cNvSpPr txBox="1"/>
          <p:nvPr/>
        </p:nvSpPr>
        <p:spPr>
          <a:xfrm>
            <a:off x="8112224" y="1023120"/>
            <a:ext cx="2411760" cy="327782"/>
          </a:xfrm>
          <a:prstGeom prst="rect">
            <a:avLst/>
          </a:prstGeom>
          <a:noFill/>
        </p:spPr>
        <p:txBody>
          <a:bodyPr wrap="square" rtlCol="0">
            <a:spAutoFit/>
          </a:bodyPr>
          <a:lstStyle/>
          <a:p>
            <a:pPr>
              <a:buNone/>
            </a:pPr>
            <a:r>
              <a:rPr lang="en-US" altLang="zh-CN" dirty="0"/>
              <a:t>Higher data rate</a:t>
            </a:r>
            <a:endParaRPr lang="zh-CN" altLang="en-US" dirty="0"/>
          </a:p>
        </p:txBody>
      </p:sp>
    </p:spTree>
    <p:extLst>
      <p:ext uri="{BB962C8B-B14F-4D97-AF65-F5344CB8AC3E}">
        <p14:creationId xmlns:p14="http://schemas.microsoft.com/office/powerpoint/2010/main" val="30701826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407368" y="116632"/>
            <a:ext cx="5257800" cy="373063"/>
          </a:xfrm>
        </p:spPr>
        <p:txBody>
          <a:bodyPr/>
          <a:lstStyle/>
          <a:p>
            <a:r>
              <a:rPr lang="zh-CN" altLang="en-US" dirty="0"/>
              <a:t>磁盘的性能参数</a:t>
            </a:r>
            <a:endParaRPr lang="en-US" altLang="zh-CN" dirty="0"/>
          </a:p>
        </p:txBody>
      </p:sp>
      <p:sp>
        <p:nvSpPr>
          <p:cNvPr id="312323" name="Rectangle 3"/>
          <p:cNvSpPr>
            <a:spLocks noGrp="1" noChangeArrowheads="1"/>
          </p:cNvSpPr>
          <p:nvPr>
            <p:ph type="body" idx="1"/>
          </p:nvPr>
        </p:nvSpPr>
        <p:spPr>
          <a:xfrm>
            <a:off x="623392" y="857251"/>
            <a:ext cx="10873207" cy="3961021"/>
          </a:xfrm>
        </p:spPr>
        <p:txBody>
          <a:bodyPr/>
          <a:lstStyle/>
          <a:p>
            <a:pPr>
              <a:lnSpc>
                <a:spcPct val="125000"/>
              </a:lnSpc>
              <a:spcBef>
                <a:spcPct val="0"/>
              </a:spcBef>
            </a:pPr>
            <a:r>
              <a:rPr lang="zh-CN" altLang="en-US" sz="2800" dirty="0">
                <a:latin typeface="黑体" panose="02010609060101010101" pitchFamily="49" charset="-122"/>
                <a:ea typeface="黑体" panose="02010609060101010101" pitchFamily="49" charset="-122"/>
              </a:rPr>
              <a:t>性能指标</a:t>
            </a:r>
          </a:p>
          <a:p>
            <a:pPr marL="809625" lvl="1" indent="-334963">
              <a:spcBef>
                <a:spcPct val="0"/>
              </a:spcBef>
            </a:pPr>
            <a:r>
              <a:rPr lang="zh-CN" altLang="en-US" dirty="0">
                <a:latin typeface="黑体" panose="02010609060101010101" pitchFamily="49" charset="-122"/>
                <a:ea typeface="黑体" panose="02010609060101010101" pitchFamily="49" charset="-122"/>
              </a:rPr>
              <a:t>记录密度</a:t>
            </a:r>
          </a:p>
          <a:p>
            <a:pPr marL="1160463" lvl="2" indent="-301625">
              <a:spcBef>
                <a:spcPct val="0"/>
              </a:spcBef>
              <a:buFont typeface="Wingdings" pitchFamily="2" charset="2"/>
              <a:buChar char="p"/>
            </a:pPr>
            <a:r>
              <a:rPr lang="zh-CN" altLang="en-US" sz="2000" dirty="0">
                <a:latin typeface="黑体" panose="02010609060101010101" pitchFamily="49" charset="-122"/>
                <a:ea typeface="黑体" panose="02010609060101010101" pitchFamily="49" charset="-122"/>
              </a:rPr>
              <a:t>道密度：磁盘沿半径方向单位长度的磁道数；磁盘面一般有</a:t>
            </a:r>
            <a:r>
              <a:rPr lang="en-US" altLang="zh-CN" sz="2000" dirty="0">
                <a:latin typeface="黑体" panose="02010609060101010101" pitchFamily="49" charset="-122"/>
                <a:ea typeface="黑体" panose="02010609060101010101" pitchFamily="49" charset="-122"/>
              </a:rPr>
              <a:t>10000-50000</a:t>
            </a:r>
            <a:r>
              <a:rPr lang="zh-CN" altLang="en-US" sz="2000" dirty="0">
                <a:latin typeface="黑体" panose="02010609060101010101" pitchFamily="49" charset="-122"/>
                <a:ea typeface="黑体" panose="02010609060101010101" pitchFamily="49" charset="-122"/>
              </a:rPr>
              <a:t>个磁道（柱面）；</a:t>
            </a:r>
          </a:p>
          <a:p>
            <a:pPr marL="1160463" lvl="2" indent="-301625">
              <a:spcBef>
                <a:spcPct val="0"/>
              </a:spcBef>
              <a:buFont typeface="Wingdings" pitchFamily="2" charset="2"/>
              <a:buChar char="p"/>
            </a:pPr>
            <a:r>
              <a:rPr lang="zh-CN" altLang="en-US" sz="2000" dirty="0">
                <a:latin typeface="黑体" panose="02010609060101010101" pitchFamily="49" charset="-122"/>
                <a:ea typeface="黑体" panose="02010609060101010101" pitchFamily="49" charset="-122"/>
              </a:rPr>
              <a:t>位密度：单位长度磁道记录二进制的位数。每条磁道一般有</a:t>
            </a:r>
            <a:r>
              <a:rPr lang="en-US" altLang="zh-CN" sz="2000" dirty="0">
                <a:latin typeface="黑体" panose="02010609060101010101" pitchFamily="49" charset="-122"/>
                <a:ea typeface="黑体" panose="02010609060101010101" pitchFamily="49" charset="-122"/>
              </a:rPr>
              <a:t>100-500</a:t>
            </a:r>
            <a:r>
              <a:rPr lang="zh-CN" altLang="en-US" sz="2000" dirty="0">
                <a:latin typeface="黑体" panose="02010609060101010101" pitchFamily="49" charset="-122"/>
                <a:ea typeface="黑体" panose="02010609060101010101" pitchFamily="49" charset="-122"/>
              </a:rPr>
              <a:t>扇区；</a:t>
            </a:r>
            <a:endParaRPr lang="en-US" altLang="zh-CN" sz="2000" dirty="0">
              <a:latin typeface="黑体" panose="02010609060101010101" pitchFamily="49" charset="-122"/>
              <a:ea typeface="黑体" panose="02010609060101010101" pitchFamily="49" charset="-122"/>
            </a:endParaRPr>
          </a:p>
          <a:p>
            <a:pPr marL="1160463" lvl="2" indent="-301625">
              <a:spcBef>
                <a:spcPct val="0"/>
              </a:spcBef>
              <a:buFont typeface="Wingdings" pitchFamily="2" charset="2"/>
              <a:buChar char="p"/>
            </a:pPr>
            <a:endParaRPr lang="zh-CN" altLang="en-US" dirty="0">
              <a:latin typeface="黑体" panose="02010609060101010101" pitchFamily="49" charset="-122"/>
              <a:ea typeface="黑体" panose="02010609060101010101" pitchFamily="49" charset="-122"/>
            </a:endParaRPr>
          </a:p>
          <a:p>
            <a:pPr marL="809625" lvl="1" indent="-334963">
              <a:spcBef>
                <a:spcPct val="0"/>
              </a:spcBef>
            </a:pPr>
            <a:r>
              <a:rPr lang="zh-CN" altLang="en-US" dirty="0">
                <a:latin typeface="黑体" panose="02010609060101010101" pitchFamily="49" charset="-122"/>
                <a:ea typeface="黑体" panose="02010609060101010101" pitchFamily="49" charset="-122"/>
              </a:rPr>
              <a:t>存储容量：</a:t>
            </a:r>
            <a:r>
              <a:rPr lang="zh-CN" altLang="en-US" dirty="0">
                <a:solidFill>
                  <a:srgbClr val="FF0000"/>
                </a:solidFill>
                <a:latin typeface="黑体" panose="02010609060101010101" pitchFamily="49" charset="-122"/>
                <a:ea typeface="黑体" panose="02010609060101010101" pitchFamily="49" charset="-122"/>
              </a:rPr>
              <a:t>磁头数</a:t>
            </a:r>
            <a:r>
              <a:rPr lang="en-US" altLang="zh-CN" dirty="0">
                <a:solidFill>
                  <a:srgbClr val="FF0000"/>
                </a:solidFill>
                <a:latin typeface="黑体" panose="02010609060101010101" pitchFamily="49" charset="-122"/>
                <a:ea typeface="黑体" panose="02010609060101010101" pitchFamily="49" charset="-122"/>
              </a:rPr>
              <a:t>×</a:t>
            </a:r>
            <a:r>
              <a:rPr lang="zh-CN" altLang="en-US" dirty="0">
                <a:solidFill>
                  <a:srgbClr val="FF0000"/>
                </a:solidFill>
                <a:latin typeface="黑体" panose="02010609060101010101" pitchFamily="49" charset="-122"/>
                <a:ea typeface="黑体" panose="02010609060101010101" pitchFamily="49" charset="-122"/>
              </a:rPr>
              <a:t>磁道（柱面）数</a:t>
            </a:r>
            <a:r>
              <a:rPr lang="en-US" altLang="zh-CN" dirty="0">
                <a:solidFill>
                  <a:srgbClr val="FF0000"/>
                </a:solidFill>
                <a:latin typeface="黑体" panose="02010609060101010101" pitchFamily="49" charset="-122"/>
                <a:ea typeface="黑体" panose="02010609060101010101" pitchFamily="49" charset="-122"/>
              </a:rPr>
              <a:t>×</a:t>
            </a:r>
            <a:r>
              <a:rPr lang="zh-CN" altLang="en-US" dirty="0">
                <a:solidFill>
                  <a:srgbClr val="FF0000"/>
                </a:solidFill>
                <a:latin typeface="黑体" panose="02010609060101010101" pitchFamily="49" charset="-122"/>
                <a:ea typeface="黑体" panose="02010609060101010101" pitchFamily="49" charset="-122"/>
              </a:rPr>
              <a:t>每道扇区数</a:t>
            </a:r>
            <a:r>
              <a:rPr lang="en-US" altLang="zh-CN" dirty="0">
                <a:solidFill>
                  <a:srgbClr val="FF0000"/>
                </a:solidFill>
                <a:latin typeface="黑体" panose="02010609060101010101" pitchFamily="49" charset="-122"/>
                <a:ea typeface="黑体" panose="02010609060101010101" pitchFamily="49" charset="-122"/>
              </a:rPr>
              <a:t>×</a:t>
            </a:r>
            <a:r>
              <a:rPr lang="zh-CN" altLang="en-US" dirty="0">
                <a:solidFill>
                  <a:srgbClr val="FF0000"/>
                </a:solidFill>
                <a:latin typeface="黑体" panose="02010609060101010101" pitchFamily="49" charset="-122"/>
                <a:ea typeface="黑体" panose="02010609060101010101" pitchFamily="49" charset="-122"/>
              </a:rPr>
              <a:t>每扇区字节数</a:t>
            </a:r>
            <a:endParaRPr lang="en-US" altLang="zh-CN" dirty="0">
              <a:solidFill>
                <a:srgbClr val="FF0000"/>
              </a:solidFill>
              <a:latin typeface="黑体" panose="02010609060101010101" pitchFamily="49" charset="-122"/>
              <a:ea typeface="黑体" panose="02010609060101010101" pitchFamily="49" charset="-122"/>
            </a:endParaRPr>
          </a:p>
          <a:p>
            <a:pPr marL="809625" lvl="1" indent="-334963">
              <a:spcBef>
                <a:spcPct val="0"/>
              </a:spcBef>
            </a:pPr>
            <a:endParaRPr lang="en-US" altLang="zh-CN" dirty="0">
              <a:solidFill>
                <a:srgbClr val="FF0000"/>
              </a:solidFill>
              <a:latin typeface="黑体" panose="02010609060101010101" pitchFamily="49" charset="-122"/>
              <a:ea typeface="黑体" panose="02010609060101010101" pitchFamily="49" charset="-122"/>
            </a:endParaRPr>
          </a:p>
          <a:p>
            <a:pPr marL="809625" lvl="1" indent="-334963">
              <a:spcBef>
                <a:spcPct val="0"/>
              </a:spcBef>
            </a:pPr>
            <a:r>
              <a:rPr lang="zh-CN" altLang="en-US" dirty="0">
                <a:latin typeface="黑体" panose="02010609060101010101" pitchFamily="49" charset="-122"/>
                <a:ea typeface="黑体" panose="02010609060101010101" pitchFamily="49" charset="-122"/>
              </a:rPr>
              <a:t>寻道时间</a:t>
            </a:r>
            <a:r>
              <a:rPr lang="zh-CN" altLang="en-US" dirty="0">
                <a:latin typeface="黑体" panose="02010609060101010101" pitchFamily="49" charset="-122"/>
                <a:ea typeface="黑体" panose="02010609060101010101" pitchFamily="49" charset="-122"/>
                <a:cs typeface="Times New Roman" pitchFamily="18" charset="0"/>
              </a:rPr>
              <a:t> </a:t>
            </a:r>
            <a:r>
              <a:rPr lang="en-US" altLang="zh-CN" dirty="0">
                <a:solidFill>
                  <a:schemeClr val="accent1"/>
                </a:solidFill>
                <a:latin typeface="黑体" panose="02010609060101010101" pitchFamily="49" charset="-122"/>
                <a:ea typeface="黑体" panose="02010609060101010101" pitchFamily="49" charset="-122"/>
                <a:cs typeface="Times New Roman" pitchFamily="18" charset="0"/>
              </a:rPr>
              <a:t>T</a:t>
            </a:r>
            <a:r>
              <a:rPr lang="en-US" altLang="zh-CN" baseline="-30000" dirty="0">
                <a:solidFill>
                  <a:schemeClr val="accent1"/>
                </a:solidFill>
                <a:latin typeface="黑体" panose="02010609060101010101" pitchFamily="49" charset="-122"/>
                <a:ea typeface="黑体" panose="02010609060101010101" pitchFamily="49" charset="-122"/>
                <a:cs typeface="Times New Roman" pitchFamily="18" charset="0"/>
              </a:rPr>
              <a:t>t</a:t>
            </a:r>
            <a:r>
              <a:rPr lang="en-US" altLang="zh-CN" dirty="0">
                <a:latin typeface="黑体" panose="02010609060101010101" pitchFamily="49" charset="-122"/>
                <a:ea typeface="黑体" panose="02010609060101010101" pitchFamily="49" charset="-122"/>
                <a:cs typeface="Times New Roman" pitchFamily="18" charset="0"/>
              </a:rPr>
              <a:t>：</a:t>
            </a:r>
            <a:r>
              <a:rPr lang="zh-CN" altLang="en-US" dirty="0">
                <a:latin typeface="黑体" panose="02010609060101010101" pitchFamily="49" charset="-122"/>
                <a:ea typeface="黑体" panose="02010609060101010101" pitchFamily="49" charset="-122"/>
                <a:cs typeface="Times New Roman" pitchFamily="18" charset="0"/>
              </a:rPr>
              <a:t>磁头从当前位置定位到目标磁道所需时间（用平均值表示），一般为</a:t>
            </a:r>
            <a:r>
              <a:rPr lang="en-US" altLang="zh-CN" dirty="0">
                <a:latin typeface="黑体" panose="02010609060101010101" pitchFamily="49" charset="-122"/>
                <a:ea typeface="黑体" panose="02010609060101010101" pitchFamily="49" charset="-122"/>
                <a:cs typeface="Times New Roman" pitchFamily="18" charset="0"/>
              </a:rPr>
              <a:t>3-13ms</a:t>
            </a:r>
            <a:r>
              <a:rPr lang="zh-CN" altLang="en-US" dirty="0">
                <a:latin typeface="黑体" panose="02010609060101010101" pitchFamily="49" charset="-122"/>
                <a:ea typeface="黑体" panose="02010609060101010101" pitchFamily="49" charset="-122"/>
                <a:cs typeface="Times New Roman" pitchFamily="18" charset="0"/>
              </a:rPr>
              <a:t>（由于局部性，一般为该值的</a:t>
            </a:r>
            <a:r>
              <a:rPr lang="en-US" altLang="zh-CN" dirty="0">
                <a:latin typeface="黑体" panose="02010609060101010101" pitchFamily="49" charset="-122"/>
                <a:ea typeface="黑体" panose="02010609060101010101" pitchFamily="49" charset="-122"/>
                <a:cs typeface="Times New Roman" pitchFamily="18" charset="0"/>
              </a:rPr>
              <a:t>25%-33%</a:t>
            </a:r>
            <a:r>
              <a:rPr lang="zh-CN" altLang="en-US" dirty="0">
                <a:latin typeface="黑体" panose="02010609060101010101" pitchFamily="49" charset="-122"/>
                <a:ea typeface="黑体" panose="02010609060101010101" pitchFamily="49" charset="-122"/>
                <a:cs typeface="Times New Roman" pitchFamily="18" charset="0"/>
              </a:rPr>
              <a:t>）； </a:t>
            </a:r>
          </a:p>
        </p:txBody>
      </p:sp>
      <p:sp>
        <p:nvSpPr>
          <p:cNvPr id="2" name="TextBox 1"/>
          <p:cNvSpPr txBox="1"/>
          <p:nvPr/>
        </p:nvSpPr>
        <p:spPr>
          <a:xfrm>
            <a:off x="3215680" y="5877272"/>
            <a:ext cx="3888432" cy="406265"/>
          </a:xfrm>
          <a:prstGeom prst="rect">
            <a:avLst/>
          </a:prstGeom>
          <a:noFill/>
        </p:spPr>
        <p:txBody>
          <a:bodyPr wrap="square" rtlCol="0">
            <a:spAutoFit/>
          </a:bodyPr>
          <a:lstStyle/>
          <a:p>
            <a:pPr>
              <a:buNone/>
            </a:pPr>
            <a:r>
              <a:rPr lang="zh-CN" altLang="en-US" sz="2400" b="1" dirty="0">
                <a:solidFill>
                  <a:schemeClr val="accent1"/>
                </a:solidFill>
                <a:latin typeface="黑体" panose="02010609060101010101" pitchFamily="49" charset="-122"/>
                <a:ea typeface="黑体" panose="02010609060101010101" pitchFamily="49" charset="-122"/>
              </a:rPr>
              <a:t>为什么感觉硬盘越用越慢？</a:t>
            </a:r>
          </a:p>
        </p:txBody>
      </p:sp>
    </p:spTree>
    <p:extLst>
      <p:ext uri="{BB962C8B-B14F-4D97-AF65-F5344CB8AC3E}">
        <p14:creationId xmlns:p14="http://schemas.microsoft.com/office/powerpoint/2010/main" val="1155798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263352" y="260648"/>
            <a:ext cx="5257800" cy="373063"/>
          </a:xfrm>
        </p:spPr>
        <p:txBody>
          <a:bodyPr/>
          <a:lstStyle/>
          <a:p>
            <a:r>
              <a:rPr lang="zh-CN" altLang="en-US" dirty="0"/>
              <a:t>磁盘的性能参数</a:t>
            </a:r>
            <a:endParaRPr lang="en-US" altLang="zh-CN" dirty="0"/>
          </a:p>
        </p:txBody>
      </p:sp>
      <p:sp>
        <p:nvSpPr>
          <p:cNvPr id="312323" name="Rectangle 3"/>
          <p:cNvSpPr>
            <a:spLocks noGrp="1" noChangeArrowheads="1"/>
          </p:cNvSpPr>
          <p:nvPr>
            <p:ph type="body" idx="1"/>
          </p:nvPr>
        </p:nvSpPr>
        <p:spPr>
          <a:xfrm>
            <a:off x="623393" y="857251"/>
            <a:ext cx="9330234" cy="2845331"/>
          </a:xfrm>
        </p:spPr>
        <p:txBody>
          <a:bodyPr/>
          <a:lstStyle/>
          <a:p>
            <a:pPr>
              <a:lnSpc>
                <a:spcPct val="125000"/>
              </a:lnSpc>
              <a:spcBef>
                <a:spcPct val="0"/>
              </a:spcBef>
            </a:pPr>
            <a:r>
              <a:rPr lang="zh-CN" altLang="en-US" sz="2800" dirty="0">
                <a:latin typeface="黑体" panose="02010609060101010101" pitchFamily="49" charset="-122"/>
                <a:ea typeface="黑体" panose="02010609060101010101" pitchFamily="49" charset="-122"/>
              </a:rPr>
              <a:t>性能指标</a:t>
            </a:r>
            <a:endParaRPr lang="en-US" altLang="zh-CN" sz="2800" dirty="0">
              <a:latin typeface="黑体" panose="02010609060101010101" pitchFamily="49" charset="-122"/>
              <a:ea typeface="黑体" panose="02010609060101010101" pitchFamily="49" charset="-122"/>
            </a:endParaRPr>
          </a:p>
          <a:p>
            <a:pPr marL="809625" lvl="1" indent="-334963">
              <a:spcBef>
                <a:spcPct val="0"/>
              </a:spcBef>
            </a:pPr>
            <a:r>
              <a:rPr lang="zh-CN" altLang="en-US" dirty="0">
                <a:latin typeface="黑体" panose="02010609060101010101" pitchFamily="49" charset="-122"/>
                <a:ea typeface="黑体" panose="02010609060101010101" pitchFamily="49" charset="-122"/>
                <a:cs typeface="Times New Roman" pitchFamily="18" charset="0"/>
              </a:rPr>
              <a:t>寻区时间 </a:t>
            </a:r>
            <a:r>
              <a:rPr lang="en-US" altLang="zh-CN" dirty="0" err="1">
                <a:solidFill>
                  <a:srgbClr val="FF0000"/>
                </a:solidFill>
                <a:latin typeface="黑体" panose="02010609060101010101" pitchFamily="49" charset="-122"/>
                <a:ea typeface="黑体" panose="02010609060101010101" pitchFamily="49" charset="-122"/>
              </a:rPr>
              <a:t>T</a:t>
            </a:r>
            <a:r>
              <a:rPr lang="en-US" altLang="zh-CN" baseline="-30000" dirty="0" err="1">
                <a:solidFill>
                  <a:srgbClr val="FF0000"/>
                </a:solidFill>
                <a:latin typeface="黑体" panose="02010609060101010101" pitchFamily="49" charset="-122"/>
                <a:ea typeface="黑体" panose="02010609060101010101" pitchFamily="49" charset="-122"/>
              </a:rPr>
              <a:t>s</a:t>
            </a:r>
            <a:r>
              <a:rPr lang="en-US" altLang="zh-CN" dirty="0">
                <a:latin typeface="黑体" panose="02010609060101010101" pitchFamily="49" charset="-122"/>
                <a:ea typeface="黑体" panose="02010609060101010101" pitchFamily="49" charset="-122"/>
              </a:rPr>
              <a:t>：</a:t>
            </a:r>
            <a:r>
              <a:rPr lang="zh-CN" altLang="en-US" dirty="0">
                <a:latin typeface="黑体" panose="02010609060101010101" pitchFamily="49" charset="-122"/>
                <a:ea typeface="黑体" panose="02010609060101010101" pitchFamily="49" charset="-122"/>
              </a:rPr>
              <a:t>磁头定位到目标磁道后，等待目标扇区旋转到磁头下所需的时间（用平均值表示），</a:t>
            </a:r>
            <a:r>
              <a:rPr lang="en-US" altLang="zh-CN" dirty="0">
                <a:latin typeface="黑体" panose="02010609060101010101" pitchFamily="49" charset="-122"/>
                <a:ea typeface="黑体" panose="02010609060101010101" pitchFamily="49" charset="-122"/>
              </a:rPr>
              <a:t>5.6ms</a:t>
            </a:r>
            <a:r>
              <a:rPr lang="zh-CN" altLang="en-US" dirty="0">
                <a:latin typeface="黑体" panose="02010609060101010101" pitchFamily="49" charset="-122"/>
                <a:ea typeface="黑体" panose="02010609060101010101" pitchFamily="49" charset="-122"/>
              </a:rPr>
              <a:t>（</a:t>
            </a:r>
            <a:r>
              <a:rPr lang="en-US" altLang="zh-CN" dirty="0">
                <a:latin typeface="黑体" panose="02010609060101010101" pitchFamily="49" charset="-122"/>
                <a:ea typeface="黑体" panose="02010609060101010101" pitchFamily="49" charset="-122"/>
              </a:rPr>
              <a:t>5400RPM</a:t>
            </a:r>
            <a:r>
              <a:rPr lang="zh-CN" altLang="en-US" dirty="0">
                <a:latin typeface="黑体" panose="02010609060101010101" pitchFamily="49" charset="-122"/>
                <a:ea typeface="黑体" panose="02010609060101010101" pitchFamily="49" charset="-122"/>
              </a:rPr>
              <a:t>）</a:t>
            </a:r>
            <a:r>
              <a:rPr lang="en-US" altLang="zh-CN" dirty="0">
                <a:latin typeface="黑体" panose="02010609060101010101" pitchFamily="49" charset="-122"/>
                <a:ea typeface="黑体" panose="02010609060101010101" pitchFamily="49" charset="-122"/>
              </a:rPr>
              <a:t>~2ms</a:t>
            </a:r>
            <a:r>
              <a:rPr lang="zh-CN" altLang="en-US" dirty="0">
                <a:latin typeface="黑体" panose="02010609060101010101" pitchFamily="49" charset="-122"/>
                <a:ea typeface="黑体" panose="02010609060101010101" pitchFamily="49" charset="-122"/>
              </a:rPr>
              <a:t>（</a:t>
            </a:r>
            <a:r>
              <a:rPr lang="en-US" altLang="zh-CN" dirty="0">
                <a:latin typeface="黑体" panose="02010609060101010101" pitchFamily="49" charset="-122"/>
                <a:ea typeface="黑体" panose="02010609060101010101" pitchFamily="49" charset="-122"/>
              </a:rPr>
              <a:t>15000RPM</a:t>
            </a:r>
            <a:r>
              <a:rPr lang="zh-CN" altLang="en-US" dirty="0">
                <a:latin typeface="黑体" panose="02010609060101010101" pitchFamily="49" charset="-122"/>
                <a:ea typeface="黑体" panose="02010609060101010101" pitchFamily="49" charset="-122"/>
              </a:rPr>
              <a:t>）； </a:t>
            </a:r>
            <a:endParaRPr lang="en-US" altLang="zh-CN" dirty="0">
              <a:latin typeface="黑体" panose="02010609060101010101" pitchFamily="49" charset="-122"/>
              <a:ea typeface="黑体" panose="02010609060101010101" pitchFamily="49" charset="-122"/>
            </a:endParaRPr>
          </a:p>
          <a:p>
            <a:pPr marL="809625" lvl="1" indent="-334963">
              <a:spcBef>
                <a:spcPct val="0"/>
              </a:spcBef>
            </a:pPr>
            <a:endParaRPr lang="zh-CN" altLang="en-US" dirty="0">
              <a:latin typeface="黑体" panose="02010609060101010101" pitchFamily="49" charset="-122"/>
              <a:ea typeface="黑体" panose="02010609060101010101" pitchFamily="49" charset="-122"/>
            </a:endParaRPr>
          </a:p>
          <a:p>
            <a:pPr marL="809625" lvl="1" indent="-334963">
              <a:spcBef>
                <a:spcPct val="0"/>
              </a:spcBef>
            </a:pPr>
            <a:r>
              <a:rPr lang="zh-CN" altLang="en-US" dirty="0">
                <a:latin typeface="黑体" panose="02010609060101010101" pitchFamily="49" charset="-122"/>
                <a:ea typeface="黑体" panose="02010609060101010101" pitchFamily="49" charset="-122"/>
              </a:rPr>
              <a:t>访问时间（也称寻址时间）</a:t>
            </a:r>
            <a:r>
              <a:rPr lang="en-US" altLang="zh-CN" dirty="0">
                <a:solidFill>
                  <a:schemeClr val="accent1"/>
                </a:solidFill>
                <a:latin typeface="黑体" panose="02010609060101010101" pitchFamily="49" charset="-122"/>
                <a:ea typeface="黑体" panose="02010609060101010101" pitchFamily="49" charset="-122"/>
              </a:rPr>
              <a:t>T</a:t>
            </a:r>
            <a:r>
              <a:rPr lang="en-US" altLang="zh-CN" baseline="-30000" dirty="0">
                <a:solidFill>
                  <a:schemeClr val="accent1"/>
                </a:solidFill>
                <a:latin typeface="黑体" panose="02010609060101010101" pitchFamily="49" charset="-122"/>
                <a:ea typeface="黑体" panose="02010609060101010101" pitchFamily="49" charset="-122"/>
              </a:rPr>
              <a:t>A</a:t>
            </a:r>
            <a:r>
              <a:rPr lang="en-US" altLang="zh-CN" dirty="0">
                <a:solidFill>
                  <a:schemeClr val="accent1"/>
                </a:solidFill>
                <a:latin typeface="黑体" panose="02010609060101010101" pitchFamily="49" charset="-122"/>
                <a:ea typeface="黑体" panose="02010609060101010101" pitchFamily="49" charset="-122"/>
              </a:rPr>
              <a:t>：T</a:t>
            </a:r>
            <a:r>
              <a:rPr lang="en-US" altLang="zh-CN" baseline="-25000" dirty="0">
                <a:solidFill>
                  <a:schemeClr val="accent1"/>
                </a:solidFill>
                <a:latin typeface="黑体" panose="02010609060101010101" pitchFamily="49" charset="-122"/>
                <a:ea typeface="黑体" panose="02010609060101010101" pitchFamily="49" charset="-122"/>
              </a:rPr>
              <a:t>A</a:t>
            </a:r>
            <a:r>
              <a:rPr lang="en-US" altLang="zh-CN" dirty="0">
                <a:solidFill>
                  <a:schemeClr val="accent1"/>
                </a:solidFill>
                <a:latin typeface="黑体" panose="02010609060101010101" pitchFamily="49" charset="-122"/>
                <a:ea typeface="黑体" panose="02010609060101010101" pitchFamily="49" charset="-122"/>
              </a:rPr>
              <a:t>=T</a:t>
            </a:r>
            <a:r>
              <a:rPr lang="en-US" altLang="zh-CN" baseline="-30000" dirty="0">
                <a:solidFill>
                  <a:schemeClr val="accent1"/>
                </a:solidFill>
                <a:latin typeface="黑体" panose="02010609060101010101" pitchFamily="49" charset="-122"/>
                <a:ea typeface="黑体" panose="02010609060101010101" pitchFamily="49" charset="-122"/>
              </a:rPr>
              <a:t>t</a:t>
            </a:r>
            <a:r>
              <a:rPr lang="en-US" altLang="zh-CN" dirty="0">
                <a:solidFill>
                  <a:schemeClr val="accent1"/>
                </a:solidFill>
                <a:latin typeface="黑体" panose="02010609060101010101" pitchFamily="49" charset="-122"/>
                <a:ea typeface="黑体" panose="02010609060101010101" pitchFamily="49" charset="-122"/>
              </a:rPr>
              <a:t> +</a:t>
            </a:r>
            <a:r>
              <a:rPr lang="en-US" altLang="zh-CN" dirty="0" err="1">
                <a:solidFill>
                  <a:schemeClr val="accent1"/>
                </a:solidFill>
                <a:latin typeface="黑体" panose="02010609060101010101" pitchFamily="49" charset="-122"/>
                <a:ea typeface="黑体" panose="02010609060101010101" pitchFamily="49" charset="-122"/>
              </a:rPr>
              <a:t>T</a:t>
            </a:r>
            <a:r>
              <a:rPr lang="en-US" altLang="zh-CN" baseline="-30000" dirty="0" err="1">
                <a:solidFill>
                  <a:schemeClr val="accent1"/>
                </a:solidFill>
                <a:latin typeface="黑体" panose="02010609060101010101" pitchFamily="49" charset="-122"/>
                <a:ea typeface="黑体" panose="02010609060101010101" pitchFamily="49" charset="-122"/>
              </a:rPr>
              <a:t>s</a:t>
            </a:r>
            <a:r>
              <a:rPr lang="en-US" altLang="zh-CN" dirty="0">
                <a:latin typeface="黑体" panose="02010609060101010101" pitchFamily="49" charset="-122"/>
                <a:ea typeface="黑体" panose="02010609060101010101" pitchFamily="49" charset="-122"/>
              </a:rPr>
              <a:t> </a:t>
            </a:r>
          </a:p>
          <a:p>
            <a:pPr marL="809625" lvl="1" indent="-334963">
              <a:spcBef>
                <a:spcPct val="0"/>
              </a:spcBef>
            </a:pPr>
            <a:endParaRPr lang="en-US" altLang="zh-CN" dirty="0">
              <a:latin typeface="黑体" panose="02010609060101010101" pitchFamily="49" charset="-122"/>
              <a:ea typeface="黑体" panose="02010609060101010101" pitchFamily="49" charset="-122"/>
            </a:endParaRPr>
          </a:p>
          <a:p>
            <a:pPr marL="809625" lvl="1" indent="-334963">
              <a:spcBef>
                <a:spcPct val="0"/>
              </a:spcBef>
            </a:pPr>
            <a:r>
              <a:rPr lang="zh-CN" altLang="en-US" dirty="0">
                <a:latin typeface="黑体" panose="02010609060101010101" pitchFamily="49" charset="-122"/>
                <a:ea typeface="黑体" panose="02010609060101010101" pitchFamily="49" charset="-122"/>
              </a:rPr>
              <a:t>数据传输率 </a:t>
            </a:r>
            <a:r>
              <a:rPr lang="en-US" altLang="zh-CN" dirty="0">
                <a:solidFill>
                  <a:srgbClr val="FF0000"/>
                </a:solidFill>
                <a:latin typeface="黑体" panose="02010609060101010101" pitchFamily="49" charset="-122"/>
                <a:ea typeface="黑体" panose="02010609060101010101" pitchFamily="49" charset="-122"/>
              </a:rPr>
              <a:t>D</a:t>
            </a:r>
            <a:r>
              <a:rPr lang="en-US" altLang="zh-CN" baseline="-30000" dirty="0">
                <a:solidFill>
                  <a:srgbClr val="FF0000"/>
                </a:solidFill>
                <a:latin typeface="黑体" panose="02010609060101010101" pitchFamily="49" charset="-122"/>
                <a:ea typeface="黑体" panose="02010609060101010101" pitchFamily="49" charset="-122"/>
              </a:rPr>
              <a:t>r</a:t>
            </a:r>
            <a:r>
              <a:rPr lang="en-US" altLang="zh-CN" dirty="0">
                <a:latin typeface="黑体" panose="02010609060101010101" pitchFamily="49" charset="-122"/>
                <a:ea typeface="黑体" panose="02010609060101010101" pitchFamily="49" charset="-122"/>
              </a:rPr>
              <a:t>：</a:t>
            </a:r>
            <a:r>
              <a:rPr lang="zh-CN" altLang="en-US" dirty="0">
                <a:latin typeface="黑体" panose="02010609060101010101" pitchFamily="49" charset="-122"/>
                <a:ea typeface="黑体" panose="02010609060101010101" pitchFamily="49" charset="-122"/>
              </a:rPr>
              <a:t>单位时间内传输的数据位数（</a:t>
            </a:r>
            <a:r>
              <a:rPr lang="en-US" altLang="zh-CN" dirty="0">
                <a:latin typeface="黑体" panose="02010609060101010101" pitchFamily="49" charset="-122"/>
                <a:ea typeface="黑体" panose="02010609060101010101" pitchFamily="49" charset="-122"/>
              </a:rPr>
              <a:t>b/s）:80-600MB/s</a:t>
            </a:r>
            <a:endParaRPr lang="zh-CN" altLang="en-US"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4686227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191344" y="188640"/>
            <a:ext cx="5257800" cy="373063"/>
          </a:xfrm>
        </p:spPr>
        <p:txBody>
          <a:bodyPr/>
          <a:lstStyle/>
          <a:p>
            <a:r>
              <a:rPr lang="zh-CN" altLang="en-US" dirty="0"/>
              <a:t>磁盘的性能参数</a:t>
            </a:r>
            <a:endParaRPr lang="en-US" altLang="zh-CN" dirty="0"/>
          </a:p>
        </p:txBody>
      </p:sp>
      <p:sp>
        <p:nvSpPr>
          <p:cNvPr id="312323" name="Rectangle 3"/>
          <p:cNvSpPr>
            <a:spLocks noGrp="1" noChangeArrowheads="1"/>
          </p:cNvSpPr>
          <p:nvPr>
            <p:ph type="body" idx="1"/>
          </p:nvPr>
        </p:nvSpPr>
        <p:spPr>
          <a:xfrm>
            <a:off x="479376" y="980728"/>
            <a:ext cx="9721080" cy="4437112"/>
          </a:xfrm>
        </p:spPr>
        <p:txBody>
          <a:bodyPr/>
          <a:lstStyle/>
          <a:p>
            <a:r>
              <a:rPr lang="zh-CN" altLang="en-US" dirty="0">
                <a:latin typeface="+mj-lt"/>
              </a:rPr>
              <a:t>假设磁盘存储器共有</a:t>
            </a:r>
            <a:r>
              <a:rPr lang="en-US" altLang="zh-CN" dirty="0">
                <a:latin typeface="+mj-lt"/>
              </a:rPr>
              <a:t>6</a:t>
            </a:r>
            <a:r>
              <a:rPr lang="zh-CN" altLang="en-US" dirty="0">
                <a:latin typeface="+mj-lt"/>
              </a:rPr>
              <a:t>个盘片，最外两侧盘面不能记录，每面有</a:t>
            </a:r>
            <a:r>
              <a:rPr lang="en-US" altLang="zh-CN" dirty="0">
                <a:latin typeface="+mj-lt"/>
              </a:rPr>
              <a:t>204</a:t>
            </a:r>
            <a:r>
              <a:rPr lang="zh-CN" altLang="en-US" dirty="0">
                <a:latin typeface="+mj-lt"/>
              </a:rPr>
              <a:t>条磁道，每条磁道有</a:t>
            </a:r>
            <a:r>
              <a:rPr lang="en-US" altLang="zh-CN" dirty="0">
                <a:latin typeface="+mj-lt"/>
              </a:rPr>
              <a:t>12</a:t>
            </a:r>
            <a:r>
              <a:rPr lang="zh-CN" altLang="en-US" dirty="0">
                <a:latin typeface="+mj-lt"/>
              </a:rPr>
              <a:t>个扇区，每个扇区有</a:t>
            </a:r>
            <a:r>
              <a:rPr lang="en-US" altLang="zh-CN" dirty="0">
                <a:latin typeface="+mj-lt"/>
              </a:rPr>
              <a:t>512byte</a:t>
            </a:r>
            <a:r>
              <a:rPr lang="zh-CN" altLang="en-US" dirty="0">
                <a:latin typeface="+mj-lt"/>
              </a:rPr>
              <a:t>，磁盘以</a:t>
            </a:r>
            <a:r>
              <a:rPr lang="en-US" altLang="zh-CN" dirty="0">
                <a:latin typeface="+mj-lt"/>
              </a:rPr>
              <a:t>7200rpm</a:t>
            </a:r>
            <a:r>
              <a:rPr lang="zh-CN" altLang="en-US" dirty="0">
                <a:latin typeface="+mj-lt"/>
              </a:rPr>
              <a:t>速度旋转，平均寻道时间为</a:t>
            </a:r>
            <a:r>
              <a:rPr lang="en-US" altLang="zh-CN" dirty="0">
                <a:latin typeface="+mj-lt"/>
              </a:rPr>
              <a:t>8ms </a:t>
            </a:r>
          </a:p>
          <a:p>
            <a:pPr marL="474663" lvl="1" indent="0">
              <a:buNone/>
            </a:pPr>
            <a:r>
              <a:rPr lang="zh-CN" altLang="en-US" dirty="0"/>
              <a:t>计算该磁盘存储器的： </a:t>
            </a:r>
            <a:endParaRPr lang="en-US" altLang="zh-CN" dirty="0"/>
          </a:p>
          <a:p>
            <a:pPr marL="474663" lvl="1" indent="0">
              <a:buNone/>
            </a:pPr>
            <a:r>
              <a:rPr lang="zh-CN" altLang="en-US" dirty="0"/>
              <a:t>（</a:t>
            </a:r>
            <a:r>
              <a:rPr lang="en-US" altLang="zh-CN" dirty="0"/>
              <a:t>1</a:t>
            </a:r>
            <a:r>
              <a:rPr lang="zh-CN" altLang="en-US" dirty="0"/>
              <a:t>）容量 </a:t>
            </a:r>
            <a:endParaRPr lang="en-US" altLang="zh-CN" dirty="0"/>
          </a:p>
          <a:p>
            <a:pPr marL="474663" lvl="1" indent="0">
              <a:buNone/>
            </a:pPr>
            <a:r>
              <a:rPr lang="zh-CN" altLang="en-US" dirty="0"/>
              <a:t>（</a:t>
            </a:r>
            <a:r>
              <a:rPr lang="en-US" altLang="zh-CN" dirty="0"/>
              <a:t>2</a:t>
            </a:r>
            <a:r>
              <a:rPr lang="zh-CN" altLang="en-US" dirty="0"/>
              <a:t>）平均寻址时间 </a:t>
            </a:r>
            <a:endParaRPr lang="en-US" altLang="zh-CN" dirty="0"/>
          </a:p>
          <a:p>
            <a:pPr marL="474663" lvl="1" indent="0">
              <a:buNone/>
            </a:pPr>
            <a:r>
              <a:rPr lang="zh-CN" altLang="en-US" dirty="0"/>
              <a:t>（</a:t>
            </a:r>
            <a:r>
              <a:rPr lang="en-US" altLang="zh-CN" dirty="0"/>
              <a:t>3</a:t>
            </a:r>
            <a:r>
              <a:rPr lang="zh-CN" altLang="en-US" dirty="0"/>
              <a:t>）数据传输率 </a:t>
            </a:r>
          </a:p>
          <a:p>
            <a:r>
              <a:rPr lang="zh-CN" altLang="en-US" dirty="0">
                <a:latin typeface="+mj-lt"/>
              </a:rPr>
              <a:t>解答： </a:t>
            </a:r>
            <a:endParaRPr lang="en-US" altLang="zh-CN" dirty="0">
              <a:latin typeface="+mj-lt"/>
            </a:endParaRPr>
          </a:p>
          <a:p>
            <a:pPr lvl="1"/>
            <a:r>
              <a:rPr lang="zh-CN" altLang="en-US" dirty="0"/>
              <a:t>（</a:t>
            </a:r>
            <a:r>
              <a:rPr lang="en-US" altLang="zh-CN" dirty="0"/>
              <a:t>1</a:t>
            </a:r>
            <a:r>
              <a:rPr lang="zh-CN" altLang="en-US" dirty="0"/>
              <a:t>）容量： （</a:t>
            </a:r>
            <a:r>
              <a:rPr lang="en-US" altLang="zh-CN" dirty="0"/>
              <a:t>6x2-2</a:t>
            </a:r>
            <a:r>
              <a:rPr lang="zh-CN" altLang="en-US" dirty="0"/>
              <a:t>）</a:t>
            </a:r>
            <a:r>
              <a:rPr lang="en-US" altLang="zh-CN" dirty="0"/>
              <a:t>X 204 X 12 X 512 = 12,533,760 bytes </a:t>
            </a:r>
          </a:p>
          <a:p>
            <a:pPr lvl="1"/>
            <a:r>
              <a:rPr lang="zh-CN" altLang="en-US" dirty="0"/>
              <a:t>（</a:t>
            </a:r>
            <a:r>
              <a:rPr lang="en-US" altLang="zh-CN" dirty="0"/>
              <a:t>2</a:t>
            </a:r>
            <a:r>
              <a:rPr lang="zh-CN" altLang="en-US" dirty="0"/>
              <a:t>）平均寻址时间： </a:t>
            </a:r>
            <a:r>
              <a:rPr lang="en-US" altLang="zh-CN" dirty="0"/>
              <a:t>8ms + </a:t>
            </a:r>
            <a:r>
              <a:rPr lang="zh-CN" altLang="en-US" dirty="0"/>
              <a:t>（</a:t>
            </a:r>
            <a:r>
              <a:rPr lang="en-US" altLang="zh-CN" dirty="0"/>
              <a:t>60*1000ms / 7200</a:t>
            </a:r>
            <a:r>
              <a:rPr lang="zh-CN" altLang="en-US" dirty="0"/>
              <a:t>）</a:t>
            </a:r>
            <a:r>
              <a:rPr lang="en-US" altLang="zh-CN" dirty="0"/>
              <a:t>/ 2 = 12.167 </a:t>
            </a:r>
            <a:r>
              <a:rPr lang="en-US" altLang="zh-CN" dirty="0" err="1"/>
              <a:t>ms</a:t>
            </a:r>
            <a:r>
              <a:rPr lang="en-US" altLang="zh-CN" dirty="0"/>
              <a:t> </a:t>
            </a:r>
          </a:p>
          <a:p>
            <a:pPr lvl="1"/>
            <a:r>
              <a:rPr lang="zh-CN" altLang="en-US" dirty="0"/>
              <a:t>（</a:t>
            </a:r>
            <a:r>
              <a:rPr lang="en-US" altLang="zh-CN" dirty="0"/>
              <a:t>3</a:t>
            </a:r>
            <a:r>
              <a:rPr lang="zh-CN" altLang="en-US" dirty="0"/>
              <a:t>）数据传输率：（</a:t>
            </a:r>
            <a:r>
              <a:rPr lang="en-US" altLang="zh-CN" dirty="0"/>
              <a:t>7200 / 60</a:t>
            </a:r>
            <a:r>
              <a:rPr lang="zh-CN" altLang="en-US" dirty="0"/>
              <a:t>）</a:t>
            </a:r>
            <a:r>
              <a:rPr lang="en-US" altLang="zh-CN" dirty="0"/>
              <a:t>X 12 X 512</a:t>
            </a:r>
            <a:r>
              <a:rPr lang="zh-CN" altLang="en-US" dirty="0"/>
              <a:t> </a:t>
            </a:r>
            <a:r>
              <a:rPr lang="en-US" altLang="zh-CN" dirty="0"/>
              <a:t>= 7,372,80 bytes/s </a:t>
            </a:r>
            <a:endParaRPr lang="zh-CN" altLang="en-US" dirty="0">
              <a:latin typeface="Times New Roman" pitchFamily="18" charset="0"/>
              <a:ea typeface="宋体" pitchFamily="2" charset="-122"/>
            </a:endParaRPr>
          </a:p>
        </p:txBody>
      </p:sp>
    </p:spTree>
    <p:extLst>
      <p:ext uri="{BB962C8B-B14F-4D97-AF65-F5344CB8AC3E}">
        <p14:creationId xmlns:p14="http://schemas.microsoft.com/office/powerpoint/2010/main" val="22323282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263352" y="188640"/>
            <a:ext cx="5257800" cy="373063"/>
          </a:xfrm>
        </p:spPr>
        <p:txBody>
          <a:bodyPr/>
          <a:lstStyle/>
          <a:p>
            <a:r>
              <a:rPr lang="zh-CN" altLang="en-US" dirty="0"/>
              <a:t>固态硬盘</a:t>
            </a:r>
            <a:endParaRPr lang="en-US" altLang="zh-CN" dirty="0"/>
          </a:p>
        </p:txBody>
      </p:sp>
      <p:sp>
        <p:nvSpPr>
          <p:cNvPr id="312323" name="Rectangle 3"/>
          <p:cNvSpPr>
            <a:spLocks noGrp="1" noChangeArrowheads="1"/>
          </p:cNvSpPr>
          <p:nvPr>
            <p:ph type="body" idx="1"/>
          </p:nvPr>
        </p:nvSpPr>
        <p:spPr>
          <a:xfrm>
            <a:off x="407368" y="836712"/>
            <a:ext cx="11017224" cy="5552802"/>
          </a:xfrm>
        </p:spPr>
        <p:txBody>
          <a:bodyPr/>
          <a:lstStyle/>
          <a:p>
            <a:pPr>
              <a:lnSpc>
                <a:spcPct val="150000"/>
              </a:lnSpc>
            </a:pPr>
            <a:r>
              <a:rPr lang="zh-CN" altLang="en-US" dirty="0"/>
              <a:t>固态驱动器（</a:t>
            </a:r>
            <a:r>
              <a:rPr lang="en-US" altLang="zh-CN" dirty="0"/>
              <a:t>Solid State Disk</a:t>
            </a:r>
            <a:r>
              <a:rPr lang="zh-CN" altLang="en-US" dirty="0"/>
              <a:t>或</a:t>
            </a:r>
            <a:r>
              <a:rPr lang="en-US" altLang="zh-CN" dirty="0"/>
              <a:t>Solid State Drive</a:t>
            </a:r>
            <a:r>
              <a:rPr lang="zh-CN" altLang="en-US" dirty="0"/>
              <a:t>，简称</a:t>
            </a:r>
            <a:r>
              <a:rPr lang="en-US" altLang="zh-CN" dirty="0"/>
              <a:t>SSD</a:t>
            </a:r>
            <a:r>
              <a:rPr lang="zh-CN" altLang="en-US" dirty="0"/>
              <a:t>），俗称固态硬盘。</a:t>
            </a:r>
            <a:endParaRPr lang="en-US" altLang="zh-CN" dirty="0"/>
          </a:p>
          <a:p>
            <a:pPr>
              <a:lnSpc>
                <a:spcPct val="150000"/>
              </a:lnSpc>
            </a:pPr>
            <a:r>
              <a:rPr lang="en-US" altLang="zh-CN" dirty="0"/>
              <a:t>SSD</a:t>
            </a:r>
            <a:r>
              <a:rPr lang="zh-CN" altLang="en-US" dirty="0"/>
              <a:t>由控制单元和存储单元（</a:t>
            </a:r>
            <a:r>
              <a:rPr lang="en-US" altLang="zh-CN" dirty="0">
                <a:solidFill>
                  <a:schemeClr val="accent1"/>
                </a:solidFill>
              </a:rPr>
              <a:t>FLASH</a:t>
            </a:r>
            <a:r>
              <a:rPr lang="zh-CN" altLang="en-US" dirty="0">
                <a:solidFill>
                  <a:schemeClr val="accent1"/>
                </a:solidFill>
              </a:rPr>
              <a:t>芯片</a:t>
            </a:r>
            <a:r>
              <a:rPr lang="zh-CN" altLang="en-US" dirty="0"/>
              <a:t>、</a:t>
            </a:r>
            <a:r>
              <a:rPr lang="en-US" altLang="zh-CN" dirty="0"/>
              <a:t>DRAM</a:t>
            </a:r>
            <a:r>
              <a:rPr lang="zh-CN" altLang="en-US" dirty="0"/>
              <a:t>芯片）组成。固态硬盘在接口的规范和定义、功能及使用方法上与普通硬盘的完全相同。</a:t>
            </a:r>
            <a:endParaRPr lang="en-US" altLang="zh-CN" dirty="0"/>
          </a:p>
          <a:p>
            <a:pPr>
              <a:lnSpc>
                <a:spcPct val="150000"/>
              </a:lnSpc>
            </a:pPr>
            <a:r>
              <a:rPr lang="zh-CN" altLang="en-US" dirty="0"/>
              <a:t>厂商只需购买</a:t>
            </a:r>
            <a:r>
              <a:rPr lang="en-US" altLang="zh-CN" dirty="0"/>
              <a:t>NAND</a:t>
            </a:r>
            <a:r>
              <a:rPr lang="zh-CN" altLang="en-US" dirty="0"/>
              <a:t>颗粒，再配适当的控制芯片，编写主控制器代码，就制造了固态硬盘。</a:t>
            </a:r>
            <a:endParaRPr lang="en-US" altLang="zh-CN" dirty="0"/>
          </a:p>
          <a:p>
            <a:pPr>
              <a:lnSpc>
                <a:spcPct val="150000"/>
              </a:lnSpc>
            </a:pPr>
            <a:r>
              <a:rPr lang="zh-CN" altLang="en-US" dirty="0"/>
              <a:t>新一代的固态硬盘普遍采用</a:t>
            </a:r>
            <a:r>
              <a:rPr lang="en-US" altLang="zh-CN" dirty="0"/>
              <a:t>SATA-2</a:t>
            </a:r>
            <a:r>
              <a:rPr lang="zh-CN" altLang="en-US" dirty="0"/>
              <a:t>接口、</a:t>
            </a:r>
            <a:r>
              <a:rPr lang="en-US" altLang="zh-CN" dirty="0"/>
              <a:t>SATA-3</a:t>
            </a:r>
            <a:r>
              <a:rPr lang="zh-CN" altLang="en-US" dirty="0"/>
              <a:t>接口、</a:t>
            </a:r>
            <a:r>
              <a:rPr lang="en-US" altLang="zh-CN" dirty="0"/>
              <a:t>SAS</a:t>
            </a:r>
            <a:r>
              <a:rPr lang="zh-CN" altLang="en-US" dirty="0"/>
              <a:t>接口、</a:t>
            </a:r>
            <a:r>
              <a:rPr lang="en-US" altLang="zh-CN" dirty="0"/>
              <a:t>MSATA</a:t>
            </a:r>
            <a:r>
              <a:rPr lang="zh-CN" altLang="en-US" dirty="0"/>
              <a:t>接口、</a:t>
            </a:r>
            <a:r>
              <a:rPr lang="en-US" altLang="zh-CN" dirty="0"/>
              <a:t>PCI-E</a:t>
            </a:r>
            <a:r>
              <a:rPr lang="zh-CN" altLang="en-US" dirty="0"/>
              <a:t>接口、</a:t>
            </a:r>
            <a:r>
              <a:rPr lang="en-US" altLang="zh-CN" dirty="0"/>
              <a:t>M.2</a:t>
            </a:r>
            <a:r>
              <a:rPr lang="zh-CN" altLang="en-US" dirty="0"/>
              <a:t>接口、</a:t>
            </a:r>
            <a:r>
              <a:rPr lang="en-US" altLang="zh-CN" dirty="0" err="1"/>
              <a:t>CFast</a:t>
            </a:r>
            <a:r>
              <a:rPr lang="zh-CN" altLang="en-US" dirty="0"/>
              <a:t>接口、</a:t>
            </a:r>
            <a:r>
              <a:rPr lang="en-US" altLang="zh-CN" dirty="0"/>
              <a:t>SFF-8639</a:t>
            </a:r>
            <a:r>
              <a:rPr lang="zh-CN" altLang="en-US" dirty="0"/>
              <a:t>接口和</a:t>
            </a:r>
            <a:r>
              <a:rPr lang="en-US" altLang="zh-CN" dirty="0"/>
              <a:t>NVME/AHCI</a:t>
            </a:r>
            <a:r>
              <a:rPr lang="zh-CN" altLang="en-US" dirty="0"/>
              <a:t>协议。</a:t>
            </a:r>
            <a:endParaRPr lang="en-US" altLang="zh-CN" dirty="0"/>
          </a:p>
          <a:p>
            <a:endParaRPr lang="en-US" altLang="zh-CN" dirty="0"/>
          </a:p>
        </p:txBody>
      </p:sp>
    </p:spTree>
    <p:extLst>
      <p:ext uri="{BB962C8B-B14F-4D97-AF65-F5344CB8AC3E}">
        <p14:creationId xmlns:p14="http://schemas.microsoft.com/office/powerpoint/2010/main" val="17201893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605036" y="162674"/>
            <a:ext cx="5257800" cy="373063"/>
          </a:xfrm>
        </p:spPr>
        <p:txBody>
          <a:bodyPr/>
          <a:lstStyle/>
          <a:p>
            <a:r>
              <a:rPr lang="zh-CN" altLang="en-US" dirty="0"/>
              <a:t>固态硬盘</a:t>
            </a:r>
            <a:endParaRPr lang="en-US" altLang="zh-CN" dirty="0"/>
          </a:p>
        </p:txBody>
      </p:sp>
      <p:pic>
        <p:nvPicPr>
          <p:cNvPr id="3" name="图片 2"/>
          <p:cNvPicPr>
            <a:picLocks noChangeAspect="1"/>
          </p:cNvPicPr>
          <p:nvPr/>
        </p:nvPicPr>
        <p:blipFill>
          <a:blip r:embed="rId3"/>
          <a:stretch>
            <a:fillRect/>
          </a:stretch>
        </p:blipFill>
        <p:spPr>
          <a:xfrm>
            <a:off x="4943872" y="2713014"/>
            <a:ext cx="5724128" cy="3401293"/>
          </a:xfrm>
          <a:prstGeom prst="rect">
            <a:avLst/>
          </a:prstGeom>
        </p:spPr>
      </p:pic>
      <p:sp>
        <p:nvSpPr>
          <p:cNvPr id="7" name="Rectangle 3"/>
          <p:cNvSpPr txBox="1">
            <a:spLocks noChangeArrowheads="1"/>
          </p:cNvSpPr>
          <p:nvPr/>
        </p:nvSpPr>
        <p:spPr bwMode="auto">
          <a:xfrm>
            <a:off x="479376" y="979164"/>
            <a:ext cx="10729192" cy="771493"/>
          </a:xfrm>
          <a:prstGeom prst="rect">
            <a:avLst/>
          </a:prstGeom>
          <a:noFill/>
          <a:ln w="12700">
            <a:noFill/>
            <a:miter lim="800000"/>
            <a:headEnd/>
            <a:tailEnd/>
          </a:ln>
        </p:spPr>
        <p:txBody>
          <a:bodyPr vert="horz" wrap="square" lIns="63500" tIns="25400" rIns="63500" bIns="25400" numCol="1" anchor="t" anchorCtr="0" compatLnSpc="1">
            <a:prstTxWarp prst="textNoShape">
              <a:avLst/>
            </a:prstTxWarp>
            <a:spAutoFit/>
          </a:bodyPr>
          <a:lstStyle>
            <a:lvl1pPr marL="284163" indent="-284163" algn="l" rtl="0" eaLnBrk="0" fontAlgn="base" hangingPunct="0">
              <a:lnSpc>
                <a:spcPct val="75000"/>
              </a:lnSpc>
              <a:spcBef>
                <a:spcPct val="65000"/>
              </a:spcBef>
              <a:spcAft>
                <a:spcPct val="0"/>
              </a:spcAft>
              <a:buClr>
                <a:srgbClr val="FF0000"/>
              </a:buClr>
              <a:buSzPct val="100000"/>
              <a:buFont typeface="Wingdings" pitchFamily="2" charset="2"/>
              <a:buChar char="v"/>
              <a:defRPr sz="2400" b="1">
                <a:solidFill>
                  <a:schemeClr val="tx1"/>
                </a:solidFill>
                <a:latin typeface="+mn-lt"/>
                <a:ea typeface="+mn-ea"/>
                <a:cs typeface="+mn-cs"/>
              </a:defRPr>
            </a:lvl1pPr>
            <a:lvl2pPr marL="668338" indent="-193675" algn="l" rtl="0" eaLnBrk="0" fontAlgn="base" hangingPunct="0">
              <a:lnSpc>
                <a:spcPct val="85000"/>
              </a:lnSpc>
              <a:spcBef>
                <a:spcPct val="40000"/>
              </a:spcBef>
              <a:spcAft>
                <a:spcPct val="0"/>
              </a:spcAft>
              <a:buClr>
                <a:srgbClr val="001ADC"/>
              </a:buClr>
              <a:buSzPct val="100000"/>
              <a:buFont typeface="Wingdings" pitchFamily="2" charset="2"/>
              <a:buChar char="Ø"/>
              <a:defRPr b="1">
                <a:solidFill>
                  <a:schemeClr val="tx1"/>
                </a:solidFill>
                <a:latin typeface="+mn-lt"/>
              </a:defRPr>
            </a:lvl2pPr>
            <a:lvl3pPr marL="1050925" indent="-192088" algn="l" rtl="0" eaLnBrk="0" fontAlgn="base" hangingPunct="0">
              <a:lnSpc>
                <a:spcPct val="85000"/>
              </a:lnSpc>
              <a:spcBef>
                <a:spcPct val="40000"/>
              </a:spcBef>
              <a:spcAft>
                <a:spcPct val="0"/>
              </a:spcAft>
              <a:buClr>
                <a:srgbClr val="05AD01"/>
              </a:buClr>
              <a:buSzPct val="100000"/>
              <a:buFont typeface="Wingdings" pitchFamily="2" charset="2"/>
              <a:buChar char="§"/>
              <a:defRPr b="1">
                <a:solidFill>
                  <a:schemeClr val="tx1"/>
                </a:solidFill>
                <a:latin typeface="+mn-lt"/>
              </a:defRPr>
            </a:lvl3pPr>
            <a:lvl4pPr marL="1968500" indent="-342900" algn="l" rtl="0" eaLnBrk="0" fontAlgn="base" hangingPunct="0">
              <a:spcBef>
                <a:spcPct val="20000"/>
              </a:spcBef>
              <a:spcAft>
                <a:spcPct val="0"/>
              </a:spcAft>
              <a:buChar char="–"/>
              <a:defRPr sz="2000">
                <a:solidFill>
                  <a:schemeClr val="tx1"/>
                </a:solidFill>
                <a:latin typeface="Times New Roman" pitchFamily="18" charset="0"/>
              </a:defRPr>
            </a:lvl4pPr>
            <a:lvl5pPr marL="2501900" indent="-342900" algn="l" rtl="0" eaLnBrk="0" fontAlgn="base" hangingPunct="0">
              <a:spcBef>
                <a:spcPct val="20000"/>
              </a:spcBef>
              <a:spcAft>
                <a:spcPct val="0"/>
              </a:spcAft>
              <a:buChar char="»"/>
              <a:defRPr sz="2000">
                <a:solidFill>
                  <a:schemeClr val="tx1"/>
                </a:solidFill>
                <a:latin typeface="Times New Roman" pitchFamily="18" charset="0"/>
              </a:defRPr>
            </a:lvl5pPr>
            <a:lvl6pPr marL="2959100" indent="-342900" algn="l" rtl="0" eaLnBrk="0" fontAlgn="base" hangingPunct="0">
              <a:spcBef>
                <a:spcPct val="20000"/>
              </a:spcBef>
              <a:spcAft>
                <a:spcPct val="0"/>
              </a:spcAft>
              <a:buChar char="»"/>
              <a:defRPr sz="2000">
                <a:solidFill>
                  <a:schemeClr val="tx1"/>
                </a:solidFill>
                <a:latin typeface="Times New Roman" pitchFamily="18" charset="0"/>
              </a:defRPr>
            </a:lvl6pPr>
            <a:lvl7pPr marL="3416300" indent="-342900" algn="l" rtl="0" eaLnBrk="0" fontAlgn="base" hangingPunct="0">
              <a:spcBef>
                <a:spcPct val="20000"/>
              </a:spcBef>
              <a:spcAft>
                <a:spcPct val="0"/>
              </a:spcAft>
              <a:buChar char="»"/>
              <a:defRPr sz="2000">
                <a:solidFill>
                  <a:schemeClr val="tx1"/>
                </a:solidFill>
                <a:latin typeface="Times New Roman" pitchFamily="18" charset="0"/>
              </a:defRPr>
            </a:lvl7pPr>
            <a:lvl8pPr marL="3873500" indent="-342900" algn="l" rtl="0" eaLnBrk="0" fontAlgn="base" hangingPunct="0">
              <a:spcBef>
                <a:spcPct val="20000"/>
              </a:spcBef>
              <a:spcAft>
                <a:spcPct val="0"/>
              </a:spcAft>
              <a:buChar char="»"/>
              <a:defRPr sz="2000">
                <a:solidFill>
                  <a:schemeClr val="tx1"/>
                </a:solidFill>
                <a:latin typeface="Times New Roman" pitchFamily="18" charset="0"/>
              </a:defRPr>
            </a:lvl8pPr>
            <a:lvl9pPr marL="4330700" indent="-342900" algn="l" rtl="0" eaLnBrk="0" fontAlgn="base" hangingPunct="0">
              <a:spcBef>
                <a:spcPct val="20000"/>
              </a:spcBef>
              <a:spcAft>
                <a:spcPct val="0"/>
              </a:spcAft>
              <a:buChar char="»"/>
              <a:defRPr sz="2000">
                <a:solidFill>
                  <a:schemeClr val="tx1"/>
                </a:solidFill>
                <a:latin typeface="Times New Roman" pitchFamily="18" charset="0"/>
              </a:defRPr>
            </a:lvl9pPr>
          </a:lstStyle>
          <a:p>
            <a:pPr>
              <a:lnSpc>
                <a:spcPct val="90000"/>
              </a:lnSpc>
            </a:pPr>
            <a:r>
              <a:rPr lang="zh-CN" altLang="en-US" sz="2800" kern="0" dirty="0"/>
              <a:t>　</a:t>
            </a:r>
            <a:r>
              <a:rPr lang="zh-CN" altLang="en-US" kern="0" dirty="0"/>
              <a:t>由于固态硬盘没有普通硬盘的机械结构，也不存在机械硬盘的寻道问题，因此系统能够在低于</a:t>
            </a:r>
            <a:r>
              <a:rPr lang="en-US" altLang="zh-CN" kern="0" dirty="0"/>
              <a:t>1ms</a:t>
            </a:r>
            <a:r>
              <a:rPr lang="zh-CN" altLang="en-US" kern="0" dirty="0"/>
              <a:t>的时间内对任意位置存储单元完成输入</a:t>
            </a:r>
            <a:r>
              <a:rPr lang="en-US" altLang="zh-CN" kern="0" dirty="0"/>
              <a:t>/</a:t>
            </a:r>
            <a:r>
              <a:rPr lang="zh-CN" altLang="en-US" kern="0" dirty="0"/>
              <a:t>输出操作。</a:t>
            </a:r>
          </a:p>
        </p:txBody>
      </p:sp>
      <p:pic>
        <p:nvPicPr>
          <p:cNvPr id="5" name="图片 4"/>
          <p:cNvPicPr>
            <a:picLocks noChangeAspect="1"/>
          </p:cNvPicPr>
          <p:nvPr/>
        </p:nvPicPr>
        <p:blipFill>
          <a:blip r:embed="rId4"/>
          <a:stretch>
            <a:fillRect/>
          </a:stretch>
        </p:blipFill>
        <p:spPr>
          <a:xfrm>
            <a:off x="1524000" y="3561616"/>
            <a:ext cx="3419872" cy="2552690"/>
          </a:xfrm>
          <a:prstGeom prst="rect">
            <a:avLst/>
          </a:prstGeom>
        </p:spPr>
      </p:pic>
    </p:spTree>
    <p:extLst>
      <p:ext uri="{BB962C8B-B14F-4D97-AF65-F5344CB8AC3E}">
        <p14:creationId xmlns:p14="http://schemas.microsoft.com/office/powerpoint/2010/main" val="14718452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Rot="1" noChangeArrowheads="1"/>
          </p:cNvSpPr>
          <p:nvPr>
            <p:ph type="title"/>
          </p:nvPr>
        </p:nvSpPr>
        <p:spPr/>
        <p:txBody>
          <a:bodyPr/>
          <a:lstStyle/>
          <a:p>
            <a:r>
              <a:rPr lang="zh-CN" altLang="en-US" dirty="0">
                <a:solidFill>
                  <a:schemeClr val="accent1"/>
                </a:solidFill>
              </a:rPr>
              <a:t>固态硬盘相对机械硬盘的优点</a:t>
            </a:r>
          </a:p>
        </p:txBody>
      </p:sp>
      <p:sp>
        <p:nvSpPr>
          <p:cNvPr id="44035" name="Rectangle 3"/>
          <p:cNvSpPr>
            <a:spLocks noGrp="1" noChangeArrowheads="1"/>
          </p:cNvSpPr>
          <p:nvPr>
            <p:ph type="body" idx="1"/>
          </p:nvPr>
        </p:nvSpPr>
        <p:spPr>
          <a:xfrm>
            <a:off x="407368" y="908721"/>
            <a:ext cx="11449272" cy="6079998"/>
          </a:xfrm>
        </p:spPr>
        <p:txBody>
          <a:bodyPr/>
          <a:lstStyle/>
          <a:p>
            <a:pPr>
              <a:lnSpc>
                <a:spcPct val="150000"/>
              </a:lnSpc>
            </a:pPr>
            <a:r>
              <a:rPr lang="en-US" altLang="zh-CN" sz="2400" dirty="0"/>
              <a:t>1</a:t>
            </a:r>
            <a:r>
              <a:rPr lang="zh-CN" altLang="en-US" sz="2400" dirty="0"/>
              <a:t>、存取速度快，没有寻道（扇区）时间，这也是固态硬盘最大的优点，固态硬盘没有磁头，采用快速随机读取，读延迟极小，无论是启动系统还是运行大型软件，固态硬盘的速度相比主流的机械硬盘有了质的飞跃（</a:t>
            </a:r>
            <a:r>
              <a:rPr lang="en-US" altLang="zh-CN" sz="2400" dirty="0"/>
              <a:t>3-5</a:t>
            </a:r>
            <a:r>
              <a:rPr lang="zh-CN" altLang="en-US" sz="2400" dirty="0"/>
              <a:t>倍）</a:t>
            </a:r>
          </a:p>
          <a:p>
            <a:pPr>
              <a:lnSpc>
                <a:spcPct val="150000"/>
              </a:lnSpc>
            </a:pPr>
            <a:r>
              <a:rPr lang="en-US" altLang="zh-CN" sz="2400" dirty="0"/>
              <a:t>2</a:t>
            </a:r>
            <a:r>
              <a:rPr lang="zh-CN" altLang="en-US" sz="2400" dirty="0"/>
              <a:t>、防震抗摔，固态硬盘内部不存在任何机械活动部件，不会发生机械故障，也不怕碰撞、冲击、振动。这样即使在高速移动甚至伴随翻转倾斜的情况下也不会影响到正常使用，而且在笔记本电脑发生意外掉落或与硬物碰撞时能够将数据丢失的可能性降到最小。</a:t>
            </a:r>
          </a:p>
          <a:p>
            <a:pPr>
              <a:lnSpc>
                <a:spcPct val="150000"/>
              </a:lnSpc>
            </a:pPr>
            <a:r>
              <a:rPr lang="en-US" altLang="zh-CN" sz="2400" dirty="0"/>
              <a:t>3</a:t>
            </a:r>
            <a:r>
              <a:rPr lang="zh-CN" altLang="en-US" sz="2400" dirty="0"/>
              <a:t>、发热低、零噪音，由于没有机械马达，闪存芯片发热量小，工作时噪音值为</a:t>
            </a:r>
            <a:r>
              <a:rPr lang="en-US" altLang="zh-CN" sz="2400" dirty="0"/>
              <a:t>0</a:t>
            </a:r>
            <a:r>
              <a:rPr lang="zh-CN" altLang="en-US" sz="2400" dirty="0"/>
              <a:t>分贝，闪存芯片发热量小。</a:t>
            </a:r>
          </a:p>
          <a:p>
            <a:pPr>
              <a:lnSpc>
                <a:spcPct val="150000"/>
              </a:lnSpc>
            </a:pPr>
            <a:r>
              <a:rPr lang="en-US" altLang="zh-CN" sz="2400" dirty="0"/>
              <a:t>4</a:t>
            </a:r>
            <a:r>
              <a:rPr lang="zh-CN" altLang="en-US" sz="2400" dirty="0"/>
              <a:t>、体积小，相比传统的机械硬盘，固态硬盘体积更小，重量更轻，方便携带。</a:t>
            </a:r>
          </a:p>
        </p:txBody>
      </p:sp>
    </p:spTree>
    <p:extLst>
      <p:ext uri="{BB962C8B-B14F-4D97-AF65-F5344CB8AC3E}">
        <p14:creationId xmlns:p14="http://schemas.microsoft.com/office/powerpoint/2010/main" val="35537213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AutoShape 4" descr="羊皮纸"/>
          <p:cNvSpPr>
            <a:spLocks noChangeArrowheads="1"/>
          </p:cNvSpPr>
          <p:nvPr/>
        </p:nvSpPr>
        <p:spPr bwMode="auto">
          <a:xfrm>
            <a:off x="2495550" y="981075"/>
            <a:ext cx="6840538" cy="5233988"/>
          </a:xfrm>
          <a:prstGeom prst="verticalScroll">
            <a:avLst>
              <a:gd name="adj" fmla="val 12500"/>
            </a:avLst>
          </a:prstGeom>
          <a:blipFill dpi="0" rotWithShape="1">
            <a:blip r:embed="rId2" cstate="print"/>
            <a:srcRect/>
            <a:tile tx="0" ty="0" sx="100000" sy="100000" flip="none" algn="tl"/>
          </a:blipFill>
          <a:ln w="12700">
            <a:solidFill>
              <a:srgbClr val="FF9900"/>
            </a:solidFill>
            <a:round/>
            <a:headEnd/>
            <a:tailEnd/>
          </a:ln>
        </p:spPr>
        <p:txBody>
          <a:bodyPr lIns="63500" tIns="97200" rIns="63500" bIns="61200" anchor="ctr"/>
          <a:lstStyle/>
          <a:p>
            <a:pPr algn="ctr" eaLnBrk="0" hangingPunct="0"/>
            <a:endParaRPr lang="zh-CN" altLang="en-US"/>
          </a:p>
        </p:txBody>
      </p:sp>
      <p:sp>
        <p:nvSpPr>
          <p:cNvPr id="15363" name="Rectangle 5"/>
          <p:cNvSpPr>
            <a:spLocks noChangeArrowheads="1"/>
          </p:cNvSpPr>
          <p:nvPr/>
        </p:nvSpPr>
        <p:spPr bwMode="auto">
          <a:xfrm>
            <a:off x="3952875" y="1071564"/>
            <a:ext cx="4679950" cy="511175"/>
          </a:xfrm>
          <a:prstGeom prst="rect">
            <a:avLst/>
          </a:prstGeom>
          <a:noFill/>
          <a:ln w="9525">
            <a:noFill/>
            <a:miter lim="800000"/>
            <a:headEnd/>
            <a:tailEnd/>
          </a:ln>
        </p:spPr>
        <p:txBody>
          <a:bodyPr/>
          <a:lstStyle/>
          <a:p>
            <a:pPr algn="ctr" eaLnBrk="0" hangingPunct="0">
              <a:lnSpc>
                <a:spcPct val="87000"/>
              </a:lnSpc>
              <a:buNone/>
            </a:pPr>
            <a:r>
              <a:rPr lang="zh-CN" altLang="en-US" sz="2800" dirty="0">
                <a:solidFill>
                  <a:srgbClr val="FF0000"/>
                </a:solidFill>
                <a:latin typeface="楷体_GB2312"/>
                <a:ea typeface="楷体_GB2312"/>
                <a:cs typeface="楷体_GB2312"/>
              </a:rPr>
              <a:t>第八部分：虚拟存储器</a:t>
            </a:r>
          </a:p>
        </p:txBody>
      </p:sp>
      <p:sp>
        <p:nvSpPr>
          <p:cNvPr id="15364" name="Rectangle 6"/>
          <p:cNvSpPr>
            <a:spLocks noChangeArrowheads="1"/>
          </p:cNvSpPr>
          <p:nvPr/>
        </p:nvSpPr>
        <p:spPr bwMode="auto">
          <a:xfrm>
            <a:off x="3810000" y="1857375"/>
            <a:ext cx="4679950" cy="3786188"/>
          </a:xfrm>
          <a:prstGeom prst="rect">
            <a:avLst/>
          </a:prstGeom>
          <a:noFill/>
          <a:ln w="28575">
            <a:solidFill>
              <a:srgbClr val="05AD01"/>
            </a:solidFill>
            <a:miter lim="800000"/>
            <a:headEnd/>
            <a:tailEnd/>
          </a:ln>
        </p:spPr>
        <p:txBody>
          <a:bodyPr lIns="63500" tIns="133200" rIns="63500" bIns="133200"/>
          <a:lstStyle/>
          <a:p>
            <a:pPr marL="609600" indent="-609600">
              <a:lnSpc>
                <a:spcPct val="75000"/>
              </a:lnSpc>
              <a:spcBef>
                <a:spcPct val="65000"/>
              </a:spcBef>
              <a:buClr>
                <a:srgbClr val="FF0000"/>
              </a:buClr>
              <a:buFont typeface="Wingdings" pitchFamily="2" charset="2"/>
              <a:buAutoNum type="ea1JpnChsDbPeriod"/>
            </a:pPr>
            <a:r>
              <a:rPr lang="zh-CN" altLang="en-US" sz="2000" dirty="0">
                <a:solidFill>
                  <a:schemeClr val="accent2"/>
                </a:solidFill>
              </a:rPr>
              <a:t>辅助存储器</a:t>
            </a:r>
            <a:endParaRPr lang="en-US" altLang="zh-CN" sz="2000" dirty="0">
              <a:solidFill>
                <a:schemeClr val="accent2"/>
              </a:solidFill>
            </a:endParaRPr>
          </a:p>
          <a:p>
            <a:pPr marL="809625" lvl="1" indent="-352425">
              <a:lnSpc>
                <a:spcPct val="75000"/>
              </a:lnSpc>
              <a:spcBef>
                <a:spcPct val="65000"/>
              </a:spcBef>
              <a:buClr>
                <a:srgbClr val="FF0000"/>
              </a:buClr>
              <a:buFont typeface="楷体_GB2312"/>
              <a:buAutoNum type="arabicPeriod"/>
            </a:pPr>
            <a:r>
              <a:rPr lang="zh-CN" altLang="en-US" dirty="0">
                <a:solidFill>
                  <a:schemeClr val="accent2"/>
                </a:solidFill>
              </a:rPr>
              <a:t>磁记录方式</a:t>
            </a:r>
            <a:endParaRPr lang="en-US" altLang="zh-CN" dirty="0">
              <a:solidFill>
                <a:schemeClr val="accent2"/>
              </a:solidFill>
            </a:endParaRPr>
          </a:p>
          <a:p>
            <a:pPr marL="809625" lvl="1" indent="-352425">
              <a:lnSpc>
                <a:spcPct val="75000"/>
              </a:lnSpc>
              <a:spcBef>
                <a:spcPct val="65000"/>
              </a:spcBef>
              <a:buClr>
                <a:srgbClr val="FF0000"/>
              </a:buClr>
              <a:buFont typeface="楷体_GB2312"/>
              <a:buAutoNum type="arabicPeriod"/>
            </a:pPr>
            <a:r>
              <a:rPr lang="zh-CN" altLang="en-US" dirty="0">
                <a:solidFill>
                  <a:schemeClr val="accent2"/>
                </a:solidFill>
              </a:rPr>
              <a:t>硬磁盘存储器</a:t>
            </a:r>
            <a:endParaRPr lang="en-US" altLang="zh-CN" dirty="0">
              <a:solidFill>
                <a:schemeClr val="accent2"/>
              </a:solidFill>
            </a:endParaRPr>
          </a:p>
          <a:p>
            <a:pPr marL="809625" lvl="1" indent="-352425">
              <a:lnSpc>
                <a:spcPct val="75000"/>
              </a:lnSpc>
              <a:spcBef>
                <a:spcPct val="65000"/>
              </a:spcBef>
              <a:buClr>
                <a:srgbClr val="FF0000"/>
              </a:buClr>
              <a:buFont typeface="楷体_GB2312"/>
              <a:buAutoNum type="arabicPeriod"/>
            </a:pPr>
            <a:r>
              <a:rPr lang="zh-CN" altLang="en-US" dirty="0">
                <a:solidFill>
                  <a:schemeClr val="accent2"/>
                </a:solidFill>
              </a:rPr>
              <a:t>磁盘的类型</a:t>
            </a:r>
            <a:endParaRPr lang="en-US" altLang="zh-CN" dirty="0">
              <a:solidFill>
                <a:schemeClr val="accent2"/>
              </a:solidFill>
            </a:endParaRPr>
          </a:p>
          <a:p>
            <a:pPr marL="809625" lvl="1" indent="-352425">
              <a:lnSpc>
                <a:spcPct val="75000"/>
              </a:lnSpc>
              <a:spcBef>
                <a:spcPct val="65000"/>
              </a:spcBef>
              <a:buClr>
                <a:srgbClr val="FF0000"/>
              </a:buClr>
              <a:buFont typeface="楷体_GB2312"/>
              <a:buAutoNum type="arabicPeriod"/>
            </a:pPr>
            <a:r>
              <a:rPr lang="zh-CN" altLang="en-US" dirty="0">
                <a:solidFill>
                  <a:schemeClr val="accent2"/>
                </a:solidFill>
              </a:rPr>
              <a:t>光盘存储器</a:t>
            </a:r>
            <a:endParaRPr lang="zh-CN" altLang="en-US" sz="2000" dirty="0">
              <a:solidFill>
                <a:schemeClr val="accent2"/>
              </a:solidFill>
            </a:endParaRPr>
          </a:p>
          <a:p>
            <a:pPr marL="609600" indent="-609600">
              <a:lnSpc>
                <a:spcPct val="75000"/>
              </a:lnSpc>
              <a:spcBef>
                <a:spcPct val="65000"/>
              </a:spcBef>
              <a:buClr>
                <a:srgbClr val="FF0000"/>
              </a:buClr>
              <a:buFont typeface="Wingdings" pitchFamily="2" charset="2"/>
              <a:buAutoNum type="ea1JpnChsDbPeriod"/>
            </a:pPr>
            <a:r>
              <a:rPr lang="zh-CN" altLang="en-US" sz="2000" dirty="0">
                <a:solidFill>
                  <a:srgbClr val="B2B2B2"/>
                </a:solidFill>
              </a:rPr>
              <a:t>虚拟存储器</a:t>
            </a:r>
          </a:p>
        </p:txBody>
      </p:sp>
    </p:spTree>
    <p:extLst>
      <p:ext uri="{BB962C8B-B14F-4D97-AF65-F5344CB8AC3E}">
        <p14:creationId xmlns:p14="http://schemas.microsoft.com/office/powerpoint/2010/main" val="15979655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Rot="1" noChangeArrowheads="1"/>
          </p:cNvSpPr>
          <p:nvPr>
            <p:ph type="title"/>
          </p:nvPr>
        </p:nvSpPr>
        <p:spPr>
          <a:xfrm>
            <a:off x="191344" y="116632"/>
            <a:ext cx="5257800" cy="533288"/>
          </a:xfrm>
        </p:spPr>
        <p:txBody>
          <a:bodyPr/>
          <a:lstStyle/>
          <a:p>
            <a:r>
              <a:rPr lang="zh-CN" altLang="en-US" dirty="0">
                <a:solidFill>
                  <a:schemeClr val="accent1"/>
                </a:solidFill>
              </a:rPr>
              <a:t>　</a:t>
            </a:r>
            <a:r>
              <a:rPr lang="zh-CN" altLang="en-US" sz="3600" dirty="0">
                <a:solidFill>
                  <a:schemeClr val="accent1"/>
                </a:solidFill>
              </a:rPr>
              <a:t>固态硬盘缺点</a:t>
            </a:r>
          </a:p>
        </p:txBody>
      </p:sp>
      <p:sp>
        <p:nvSpPr>
          <p:cNvPr id="46083" name="Rectangle 3"/>
          <p:cNvSpPr>
            <a:spLocks noGrp="1" noChangeArrowheads="1"/>
          </p:cNvSpPr>
          <p:nvPr>
            <p:ph type="body" idx="1"/>
          </p:nvPr>
        </p:nvSpPr>
        <p:spPr>
          <a:xfrm>
            <a:off x="215742" y="908720"/>
            <a:ext cx="11017224" cy="5037276"/>
          </a:xfrm>
        </p:spPr>
        <p:txBody>
          <a:bodyPr/>
          <a:lstStyle/>
          <a:p>
            <a:pPr>
              <a:lnSpc>
                <a:spcPct val="150000"/>
              </a:lnSpc>
            </a:pPr>
            <a:r>
              <a:rPr lang="en-US" altLang="zh-CN" sz="2400" dirty="0"/>
              <a:t>1</a:t>
            </a:r>
            <a:r>
              <a:rPr lang="zh-CN" altLang="en-US" sz="2400" dirty="0"/>
              <a:t>、相比机械硬盘成本高，目前容量较大的固态硬盘有</a:t>
            </a:r>
            <a:r>
              <a:rPr lang="en-US" altLang="zh-CN" sz="2400" dirty="0"/>
              <a:t>4TGB</a:t>
            </a:r>
            <a:r>
              <a:rPr lang="zh-CN" altLang="en-US" sz="2400" dirty="0"/>
              <a:t>。价钱方面，目前一个固态盘的价钱是机械硬盘的</a:t>
            </a:r>
            <a:r>
              <a:rPr lang="en-US" altLang="zh-CN" sz="2400" dirty="0"/>
              <a:t>3-5</a:t>
            </a:r>
            <a:r>
              <a:rPr lang="zh-CN" altLang="en-US" sz="2400" dirty="0"/>
              <a:t>倍。</a:t>
            </a:r>
          </a:p>
          <a:p>
            <a:pPr>
              <a:lnSpc>
                <a:spcPct val="150000"/>
              </a:lnSpc>
            </a:pPr>
            <a:r>
              <a:rPr lang="en-US" altLang="zh-CN" sz="2400" dirty="0"/>
              <a:t>2</a:t>
            </a:r>
            <a:r>
              <a:rPr lang="zh-CN" altLang="en-US" sz="2400" dirty="0"/>
              <a:t>、写入速度相对慢，固态硬盘在数据读取上优势明显，但在数据写入速度要慢一些，而且容易产生碎片。</a:t>
            </a:r>
          </a:p>
          <a:p>
            <a:pPr>
              <a:lnSpc>
                <a:spcPct val="150000"/>
              </a:lnSpc>
            </a:pPr>
            <a:r>
              <a:rPr lang="en-US" altLang="zh-CN" sz="2400" dirty="0"/>
              <a:t>3</a:t>
            </a:r>
            <a:r>
              <a:rPr lang="zh-CN" altLang="en-US" sz="2400" dirty="0"/>
              <a:t>、寿命相对短，一般闪存的固态硬盘写入寿命为</a:t>
            </a:r>
            <a:r>
              <a:rPr lang="en-US" altLang="zh-CN" dirty="0"/>
              <a:t>10</a:t>
            </a:r>
            <a:r>
              <a:rPr lang="zh-CN" altLang="en-US" sz="2400" dirty="0"/>
              <a:t>万次，最新技术可达</a:t>
            </a:r>
            <a:r>
              <a:rPr lang="en-US" altLang="zh-CN" sz="2400" dirty="0"/>
              <a:t>100</a:t>
            </a:r>
            <a:r>
              <a:rPr lang="zh-CN" altLang="en-US" sz="2400" dirty="0"/>
              <a:t>万到</a:t>
            </a:r>
            <a:r>
              <a:rPr lang="en-US" altLang="zh-CN" sz="2400" dirty="0"/>
              <a:t>500</a:t>
            </a:r>
            <a:r>
              <a:rPr lang="zh-CN" altLang="en-US" sz="2400" dirty="0"/>
              <a:t>万次，这对</a:t>
            </a:r>
            <a:r>
              <a:rPr lang="en-US" altLang="zh-CN" sz="2400" dirty="0"/>
              <a:t>U</a:t>
            </a:r>
            <a:r>
              <a:rPr lang="zh-CN" altLang="en-US" sz="2400" dirty="0"/>
              <a:t>盘或其他数码产品来说不算什么，但固态硬盘在系统上的写入速度会很容易超过这个数量。</a:t>
            </a:r>
          </a:p>
          <a:p>
            <a:pPr>
              <a:lnSpc>
                <a:spcPct val="150000"/>
              </a:lnSpc>
            </a:pPr>
            <a:r>
              <a:rPr lang="en-US" altLang="zh-CN" sz="2400" dirty="0"/>
              <a:t>4</a:t>
            </a:r>
            <a:r>
              <a:rPr lang="zh-CN" altLang="en-US" sz="2400" dirty="0"/>
              <a:t>、可靠性相对低，如果固态硬盘数据损坏后是难以修复的，目前的数据修复技术基本不可能在损坏的芯片中恢复数据。而机械硬盘还能挽回一些数据。</a:t>
            </a:r>
          </a:p>
        </p:txBody>
      </p:sp>
    </p:spTree>
    <p:extLst>
      <p:ext uri="{BB962C8B-B14F-4D97-AF65-F5344CB8AC3E}">
        <p14:creationId xmlns:p14="http://schemas.microsoft.com/office/powerpoint/2010/main" val="29843180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Rot="1" noChangeArrowheads="1"/>
          </p:cNvSpPr>
          <p:nvPr>
            <p:ph type="title"/>
          </p:nvPr>
        </p:nvSpPr>
        <p:spPr>
          <a:xfrm>
            <a:off x="119336" y="260648"/>
            <a:ext cx="6408712" cy="372603"/>
          </a:xfrm>
        </p:spPr>
        <p:txBody>
          <a:bodyPr/>
          <a:lstStyle/>
          <a:p>
            <a:r>
              <a:rPr lang="zh-CN" altLang="en-US" dirty="0">
                <a:solidFill>
                  <a:schemeClr val="accent1"/>
                </a:solidFill>
              </a:rPr>
              <a:t>　固态硬盘 </a:t>
            </a:r>
            <a:r>
              <a:rPr lang="en-US" altLang="zh-CN" dirty="0">
                <a:solidFill>
                  <a:schemeClr val="accent1"/>
                </a:solidFill>
              </a:rPr>
              <a:t>VS </a:t>
            </a:r>
            <a:r>
              <a:rPr lang="zh-CN" altLang="en-US" dirty="0">
                <a:solidFill>
                  <a:schemeClr val="accent1"/>
                </a:solidFill>
              </a:rPr>
              <a:t>机械硬盘大小</a:t>
            </a:r>
          </a:p>
        </p:txBody>
      </p:sp>
      <p:pic>
        <p:nvPicPr>
          <p:cNvPr id="5" name="Picture 4" descr="至少200%提升机械/固态硬盘对比评测(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5561" y="1124744"/>
            <a:ext cx="7703521" cy="4825206"/>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21654931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AutoShape 4" descr="羊皮纸"/>
          <p:cNvSpPr>
            <a:spLocks noChangeArrowheads="1"/>
          </p:cNvSpPr>
          <p:nvPr/>
        </p:nvSpPr>
        <p:spPr bwMode="auto">
          <a:xfrm>
            <a:off x="2567608" y="908720"/>
            <a:ext cx="6840538" cy="5233988"/>
          </a:xfrm>
          <a:prstGeom prst="verticalScroll">
            <a:avLst>
              <a:gd name="adj" fmla="val 12500"/>
            </a:avLst>
          </a:prstGeom>
          <a:blipFill dpi="0" rotWithShape="1">
            <a:blip r:embed="rId2" cstate="print"/>
            <a:srcRect/>
            <a:tile tx="0" ty="0" sx="100000" sy="100000" flip="none" algn="tl"/>
          </a:blipFill>
          <a:ln w="12700">
            <a:solidFill>
              <a:srgbClr val="FF9900"/>
            </a:solidFill>
            <a:round/>
            <a:headEnd/>
            <a:tailEnd/>
          </a:ln>
        </p:spPr>
        <p:txBody>
          <a:bodyPr lIns="63500" tIns="97200" rIns="63500" bIns="61200" anchor="ctr"/>
          <a:lstStyle/>
          <a:p>
            <a:pPr algn="ctr" eaLnBrk="0" hangingPunct="0"/>
            <a:endParaRPr lang="zh-CN" altLang="en-US"/>
          </a:p>
        </p:txBody>
      </p:sp>
      <p:sp>
        <p:nvSpPr>
          <p:cNvPr id="22531" name="Rectangle 5"/>
          <p:cNvSpPr>
            <a:spLocks noChangeArrowheads="1"/>
          </p:cNvSpPr>
          <p:nvPr/>
        </p:nvSpPr>
        <p:spPr bwMode="auto">
          <a:xfrm>
            <a:off x="3952875" y="1071564"/>
            <a:ext cx="4679950" cy="511175"/>
          </a:xfrm>
          <a:prstGeom prst="rect">
            <a:avLst/>
          </a:prstGeom>
          <a:noFill/>
          <a:ln w="9525">
            <a:noFill/>
            <a:miter lim="800000"/>
            <a:headEnd/>
            <a:tailEnd/>
          </a:ln>
        </p:spPr>
        <p:txBody>
          <a:bodyPr/>
          <a:lstStyle/>
          <a:p>
            <a:pPr algn="ctr" eaLnBrk="0" hangingPunct="0">
              <a:lnSpc>
                <a:spcPct val="87000"/>
              </a:lnSpc>
              <a:buNone/>
            </a:pPr>
            <a:r>
              <a:rPr lang="zh-CN" altLang="en-US" sz="2800" dirty="0">
                <a:solidFill>
                  <a:srgbClr val="FF0000"/>
                </a:solidFill>
                <a:latin typeface="楷体_GB2312"/>
                <a:ea typeface="楷体_GB2312"/>
                <a:cs typeface="楷体_GB2312"/>
              </a:rPr>
              <a:t>第八部分：虚拟存储器</a:t>
            </a:r>
          </a:p>
        </p:txBody>
      </p:sp>
      <p:sp>
        <p:nvSpPr>
          <p:cNvPr id="22532" name="Rectangle 6"/>
          <p:cNvSpPr>
            <a:spLocks noChangeArrowheads="1"/>
          </p:cNvSpPr>
          <p:nvPr/>
        </p:nvSpPr>
        <p:spPr bwMode="auto">
          <a:xfrm>
            <a:off x="3810000" y="1857375"/>
            <a:ext cx="4679950" cy="3786188"/>
          </a:xfrm>
          <a:prstGeom prst="rect">
            <a:avLst/>
          </a:prstGeom>
          <a:noFill/>
          <a:ln w="28575">
            <a:solidFill>
              <a:srgbClr val="05AD01"/>
            </a:solidFill>
            <a:miter lim="800000"/>
            <a:headEnd/>
            <a:tailEnd/>
          </a:ln>
        </p:spPr>
        <p:txBody>
          <a:bodyPr lIns="63500" tIns="133200" rIns="63500" bIns="133200"/>
          <a:lstStyle/>
          <a:p>
            <a:pPr marL="609600" indent="-609600">
              <a:lnSpc>
                <a:spcPct val="75000"/>
              </a:lnSpc>
              <a:spcBef>
                <a:spcPct val="65000"/>
              </a:spcBef>
              <a:buClr>
                <a:srgbClr val="FF0000"/>
              </a:buClr>
              <a:buFont typeface="Wingdings" pitchFamily="2" charset="2"/>
              <a:buAutoNum type="ea1JpnChsDbPeriod"/>
            </a:pPr>
            <a:r>
              <a:rPr lang="zh-CN" altLang="en-US" sz="2000" dirty="0">
                <a:solidFill>
                  <a:schemeClr val="accent2"/>
                </a:solidFill>
              </a:rPr>
              <a:t>辅助存储器</a:t>
            </a:r>
            <a:endParaRPr lang="en-US" altLang="zh-CN" sz="2000" dirty="0">
              <a:solidFill>
                <a:schemeClr val="accent2"/>
              </a:solidFill>
            </a:endParaRPr>
          </a:p>
          <a:p>
            <a:pPr marL="809625" lvl="1" indent="-352425">
              <a:lnSpc>
                <a:spcPct val="75000"/>
              </a:lnSpc>
              <a:spcBef>
                <a:spcPct val="65000"/>
              </a:spcBef>
              <a:buClr>
                <a:srgbClr val="FF0000"/>
              </a:buClr>
              <a:buFont typeface="楷体_GB2312"/>
              <a:buAutoNum type="arabicPeriod"/>
            </a:pPr>
            <a:r>
              <a:rPr lang="zh-CN" altLang="en-US" dirty="0">
                <a:solidFill>
                  <a:schemeClr val="accent2"/>
                </a:solidFill>
              </a:rPr>
              <a:t>磁记录方式</a:t>
            </a:r>
            <a:endParaRPr lang="en-US" altLang="zh-CN" dirty="0">
              <a:solidFill>
                <a:schemeClr val="accent2"/>
              </a:solidFill>
            </a:endParaRPr>
          </a:p>
          <a:p>
            <a:pPr marL="809625" lvl="1" indent="-352425">
              <a:lnSpc>
                <a:spcPct val="75000"/>
              </a:lnSpc>
              <a:spcBef>
                <a:spcPct val="65000"/>
              </a:spcBef>
              <a:buClr>
                <a:srgbClr val="FF0000"/>
              </a:buClr>
              <a:buFont typeface="楷体_GB2312"/>
              <a:buAutoNum type="arabicPeriod"/>
            </a:pPr>
            <a:r>
              <a:rPr lang="zh-CN" altLang="en-US" dirty="0">
                <a:solidFill>
                  <a:schemeClr val="accent2"/>
                </a:solidFill>
              </a:rPr>
              <a:t>硬磁盘存储器</a:t>
            </a:r>
            <a:endParaRPr lang="en-US" altLang="zh-CN" dirty="0">
              <a:solidFill>
                <a:schemeClr val="accent2"/>
              </a:solidFill>
            </a:endParaRPr>
          </a:p>
          <a:p>
            <a:pPr marL="809625" lvl="1" indent="-352425">
              <a:lnSpc>
                <a:spcPct val="75000"/>
              </a:lnSpc>
              <a:spcBef>
                <a:spcPct val="65000"/>
              </a:spcBef>
              <a:buClr>
                <a:srgbClr val="FF0000"/>
              </a:buClr>
              <a:buFont typeface="楷体_GB2312"/>
              <a:buAutoNum type="arabicPeriod"/>
            </a:pPr>
            <a:r>
              <a:rPr lang="zh-CN" altLang="en-US" dirty="0">
                <a:solidFill>
                  <a:schemeClr val="accent2"/>
                </a:solidFill>
              </a:rPr>
              <a:t>磁盘的类型</a:t>
            </a:r>
            <a:endParaRPr lang="en-US" altLang="zh-CN" dirty="0">
              <a:solidFill>
                <a:schemeClr val="accent2"/>
              </a:solidFill>
            </a:endParaRPr>
          </a:p>
          <a:p>
            <a:pPr marL="809625" lvl="1" indent="-352425">
              <a:lnSpc>
                <a:spcPct val="75000"/>
              </a:lnSpc>
              <a:spcBef>
                <a:spcPct val="65000"/>
              </a:spcBef>
              <a:buClr>
                <a:srgbClr val="FF0000"/>
              </a:buClr>
              <a:buFont typeface="楷体_GB2312"/>
              <a:buAutoNum type="arabicPeriod"/>
            </a:pPr>
            <a:r>
              <a:rPr lang="zh-CN" altLang="en-US" dirty="0">
                <a:solidFill>
                  <a:schemeClr val="accent2"/>
                </a:solidFill>
              </a:rPr>
              <a:t>光盘存储器</a:t>
            </a:r>
            <a:endParaRPr lang="zh-CN" altLang="en-US" sz="2000" dirty="0">
              <a:solidFill>
                <a:schemeClr val="accent2"/>
              </a:solidFill>
            </a:endParaRPr>
          </a:p>
          <a:p>
            <a:pPr marL="609600" indent="-609600">
              <a:lnSpc>
                <a:spcPct val="75000"/>
              </a:lnSpc>
              <a:spcBef>
                <a:spcPct val="65000"/>
              </a:spcBef>
              <a:buClr>
                <a:srgbClr val="FF0000"/>
              </a:buClr>
              <a:buFont typeface="Wingdings" pitchFamily="2" charset="2"/>
              <a:buAutoNum type="ea1JpnChsDbPeriod"/>
            </a:pPr>
            <a:r>
              <a:rPr lang="zh-CN" altLang="en-US" sz="2000" dirty="0">
                <a:solidFill>
                  <a:srgbClr val="B2B2B2"/>
                </a:solidFill>
              </a:rPr>
              <a:t>虚拟存储器</a:t>
            </a:r>
          </a:p>
        </p:txBody>
      </p:sp>
      <p:sp>
        <p:nvSpPr>
          <p:cNvPr id="6" name="左箭头 5"/>
          <p:cNvSpPr>
            <a:spLocks noChangeArrowheads="1"/>
          </p:cNvSpPr>
          <p:nvPr/>
        </p:nvSpPr>
        <p:spPr bwMode="auto">
          <a:xfrm>
            <a:off x="6238876" y="3071242"/>
            <a:ext cx="714375" cy="285750"/>
          </a:xfrm>
          <a:prstGeom prst="leftArrow">
            <a:avLst>
              <a:gd name="adj1" fmla="val 50000"/>
              <a:gd name="adj2" fmla="val 50000"/>
            </a:avLst>
          </a:prstGeom>
          <a:solidFill>
            <a:srgbClr val="FFFF00"/>
          </a:solidFill>
          <a:ln w="12700" algn="ctr">
            <a:solidFill>
              <a:schemeClr val="tx1"/>
            </a:solidFill>
            <a:round/>
            <a:headEnd/>
            <a:tailEnd/>
          </a:ln>
        </p:spPr>
        <p:txBody>
          <a:bodyPr/>
          <a:lstStyle/>
          <a:p>
            <a:pPr algn="ctr" eaLnBrk="0" hangingPunct="0"/>
            <a:endParaRPr lang="zh-CN" altLang="en-US"/>
          </a:p>
        </p:txBody>
      </p:sp>
    </p:spTree>
    <p:extLst>
      <p:ext uri="{BB962C8B-B14F-4D97-AF65-F5344CB8AC3E}">
        <p14:creationId xmlns:p14="http://schemas.microsoft.com/office/powerpoint/2010/main" val="2072753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1+#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a:xfrm>
            <a:off x="479376" y="188640"/>
            <a:ext cx="5257800" cy="373062"/>
          </a:xfrm>
        </p:spPr>
        <p:txBody>
          <a:bodyPr/>
          <a:lstStyle/>
          <a:p>
            <a:r>
              <a:rPr lang="zh-CN" altLang="en-US" dirty="0"/>
              <a:t>磁盘的类型</a:t>
            </a:r>
            <a:endParaRPr lang="en-US" altLang="zh-CN" dirty="0"/>
          </a:p>
        </p:txBody>
      </p:sp>
      <p:sp>
        <p:nvSpPr>
          <p:cNvPr id="23555" name="Rectangle 3"/>
          <p:cNvSpPr>
            <a:spLocks noGrp="1" noChangeArrowheads="1"/>
          </p:cNvSpPr>
          <p:nvPr>
            <p:ph type="body" idx="1"/>
          </p:nvPr>
        </p:nvSpPr>
        <p:spPr>
          <a:xfrm>
            <a:off x="479376" y="908721"/>
            <a:ext cx="9289032" cy="4514056"/>
          </a:xfrm>
        </p:spPr>
        <p:txBody>
          <a:bodyPr/>
          <a:lstStyle/>
          <a:p>
            <a:r>
              <a:rPr lang="zh-CN" altLang="en-US" sz="2800" dirty="0">
                <a:ea typeface="宋体" pitchFamily="2" charset="-122"/>
              </a:rPr>
              <a:t>软盘（</a:t>
            </a:r>
            <a:r>
              <a:rPr lang="en-US" altLang="zh-CN" sz="2800" dirty="0">
                <a:ea typeface="宋体" pitchFamily="2" charset="-122"/>
              </a:rPr>
              <a:t>Floppy Disk</a:t>
            </a:r>
            <a:r>
              <a:rPr lang="zh-CN" altLang="en-US" sz="2800" dirty="0">
                <a:ea typeface="宋体" pitchFamily="2" charset="-122"/>
              </a:rPr>
              <a:t>）</a:t>
            </a:r>
            <a:endParaRPr lang="en-US" altLang="zh-CN" sz="2800" dirty="0">
              <a:ea typeface="宋体" pitchFamily="2" charset="-122"/>
            </a:endParaRPr>
          </a:p>
          <a:p>
            <a:r>
              <a:rPr lang="zh-CN" altLang="en-US" sz="2800" dirty="0">
                <a:ea typeface="宋体" pitchFamily="2" charset="-122"/>
              </a:rPr>
              <a:t>硬盘（</a:t>
            </a:r>
            <a:r>
              <a:rPr lang="en-US" altLang="zh-CN" sz="2800" dirty="0">
                <a:ea typeface="宋体" pitchFamily="2" charset="-122"/>
              </a:rPr>
              <a:t>Hard Disk</a:t>
            </a:r>
            <a:r>
              <a:rPr lang="zh-CN" altLang="en-US" sz="2800" dirty="0">
                <a:ea typeface="宋体" pitchFamily="2" charset="-122"/>
              </a:rPr>
              <a:t>）</a:t>
            </a:r>
            <a:endParaRPr lang="en-US" altLang="zh-CN" sz="2800" dirty="0">
              <a:ea typeface="宋体" pitchFamily="2" charset="-122"/>
            </a:endParaRPr>
          </a:p>
          <a:p>
            <a:pPr lvl="1"/>
            <a:r>
              <a:rPr lang="en-US" altLang="zh-CN" sz="2400" dirty="0">
                <a:latin typeface="Times New Roman" panose="02020603050405020304" pitchFamily="18" charset="0"/>
                <a:cs typeface="Times New Roman" panose="02020603050405020304" pitchFamily="18" charset="0"/>
              </a:rPr>
              <a:t>IDE</a:t>
            </a:r>
            <a:r>
              <a:rPr lang="zh-CN" altLang="en-US" sz="2400" dirty="0">
                <a:latin typeface="Times New Roman" panose="02020603050405020304" pitchFamily="18" charset="0"/>
                <a:cs typeface="Times New Roman" panose="02020603050405020304" pitchFamily="18" charset="0"/>
              </a:rPr>
              <a:t>（</a:t>
            </a:r>
            <a:r>
              <a:rPr lang="en-US" altLang="zh-CN" sz="2400" dirty="0">
                <a:latin typeface="Times New Roman" panose="02020603050405020304" pitchFamily="18" charset="0"/>
                <a:cs typeface="Times New Roman" panose="02020603050405020304" pitchFamily="18" charset="0"/>
              </a:rPr>
              <a:t>Integrated Drive Electronics</a:t>
            </a:r>
            <a:r>
              <a:rPr lang="zh-CN" altLang="en-US" sz="2400" dirty="0">
                <a:latin typeface="Times New Roman" panose="02020603050405020304" pitchFamily="18" charset="0"/>
                <a:cs typeface="Times New Roman" panose="02020603050405020304" pitchFamily="18" charset="0"/>
              </a:rPr>
              <a:t>）</a:t>
            </a:r>
            <a:r>
              <a:rPr lang="en-US" altLang="zh-CN" sz="2400" dirty="0">
                <a:latin typeface="Times New Roman" panose="02020603050405020304" pitchFamily="18" charset="0"/>
                <a:cs typeface="Times New Roman" panose="02020603050405020304" pitchFamily="18" charset="0"/>
              </a:rPr>
              <a:t>/ EIDE</a:t>
            </a:r>
          </a:p>
          <a:p>
            <a:pPr lvl="1"/>
            <a:r>
              <a:rPr lang="en-US" altLang="zh-CN" sz="2400" dirty="0">
                <a:latin typeface="Times New Roman" panose="02020603050405020304" pitchFamily="18" charset="0"/>
                <a:cs typeface="Times New Roman" panose="02020603050405020304" pitchFamily="18" charset="0"/>
              </a:rPr>
              <a:t>SCSI</a:t>
            </a:r>
            <a:r>
              <a:rPr lang="zh-CN" altLang="en-US" sz="2400" dirty="0">
                <a:latin typeface="Times New Roman" panose="02020603050405020304" pitchFamily="18" charset="0"/>
                <a:cs typeface="Times New Roman" panose="02020603050405020304" pitchFamily="18" charset="0"/>
              </a:rPr>
              <a:t>（</a:t>
            </a:r>
            <a:r>
              <a:rPr lang="en-US" altLang="zh-CN" sz="2400" dirty="0">
                <a:latin typeface="Times New Roman" panose="02020603050405020304" pitchFamily="18" charset="0"/>
                <a:cs typeface="Times New Roman" panose="02020603050405020304" pitchFamily="18" charset="0"/>
              </a:rPr>
              <a:t>Small Computer System Interface</a:t>
            </a:r>
            <a:r>
              <a:rPr lang="zh-CN" altLang="en-US" sz="2400" dirty="0">
                <a:latin typeface="Times New Roman" panose="02020603050405020304" pitchFamily="18" charset="0"/>
                <a:cs typeface="Times New Roman" panose="02020603050405020304" pitchFamily="18" charset="0"/>
              </a:rPr>
              <a:t>） </a:t>
            </a:r>
            <a:endParaRPr lang="en-US" altLang="zh-CN" sz="2400" dirty="0">
              <a:latin typeface="Times New Roman" panose="02020603050405020304" pitchFamily="18" charset="0"/>
              <a:cs typeface="Times New Roman" panose="02020603050405020304" pitchFamily="18" charset="0"/>
            </a:endParaRPr>
          </a:p>
          <a:p>
            <a:pPr lvl="1"/>
            <a:r>
              <a:rPr lang="en-US" altLang="zh-CN" sz="2400" dirty="0">
                <a:latin typeface="Times New Roman" panose="02020603050405020304" pitchFamily="18" charset="0"/>
                <a:cs typeface="Times New Roman" panose="02020603050405020304" pitchFamily="18" charset="0"/>
              </a:rPr>
              <a:t>SATA</a:t>
            </a:r>
            <a:r>
              <a:rPr lang="zh-CN" altLang="en-US" sz="2400" dirty="0">
                <a:latin typeface="Times New Roman" panose="02020603050405020304" pitchFamily="18" charset="0"/>
                <a:cs typeface="Times New Roman" panose="02020603050405020304" pitchFamily="18" charset="0"/>
              </a:rPr>
              <a:t>（</a:t>
            </a:r>
            <a:r>
              <a:rPr lang="en-US" altLang="zh-CN" sz="2400" dirty="0">
                <a:latin typeface="Times New Roman" panose="02020603050405020304" pitchFamily="18" charset="0"/>
                <a:cs typeface="Times New Roman" panose="02020603050405020304" pitchFamily="18" charset="0"/>
              </a:rPr>
              <a:t>Serial-ATA</a:t>
            </a:r>
            <a:r>
              <a:rPr lang="zh-CN" altLang="en-US" sz="2400" dirty="0">
                <a:latin typeface="Times New Roman" panose="02020603050405020304" pitchFamily="18" charset="0"/>
                <a:cs typeface="Times New Roman" panose="02020603050405020304" pitchFamily="18" charset="0"/>
              </a:rPr>
              <a:t>） </a:t>
            </a:r>
            <a:endParaRPr lang="en-US" altLang="zh-CN" sz="2400" dirty="0">
              <a:latin typeface="Times New Roman" panose="02020603050405020304" pitchFamily="18" charset="0"/>
              <a:cs typeface="Times New Roman" panose="02020603050405020304" pitchFamily="18" charset="0"/>
            </a:endParaRPr>
          </a:p>
          <a:p>
            <a:pPr lvl="1"/>
            <a:r>
              <a:rPr lang="en-US" altLang="zh-CN" sz="2400" dirty="0">
                <a:latin typeface="Times New Roman" panose="02020603050405020304" pitchFamily="18" charset="0"/>
                <a:cs typeface="Times New Roman" panose="02020603050405020304" pitchFamily="18" charset="0"/>
              </a:rPr>
              <a:t>SAS</a:t>
            </a:r>
            <a:r>
              <a:rPr lang="zh-CN" altLang="en-US" sz="2400" dirty="0">
                <a:latin typeface="Times New Roman" panose="02020603050405020304" pitchFamily="18" charset="0"/>
                <a:cs typeface="Times New Roman" panose="02020603050405020304" pitchFamily="18" charset="0"/>
              </a:rPr>
              <a:t>（</a:t>
            </a:r>
            <a:r>
              <a:rPr lang="en-US" altLang="zh-CN" sz="2400" dirty="0">
                <a:latin typeface="Times New Roman" panose="02020603050405020304" pitchFamily="18" charset="0"/>
                <a:cs typeface="Times New Roman" panose="02020603050405020304" pitchFamily="18" charset="0"/>
              </a:rPr>
              <a:t>Serial Attached SCSI</a:t>
            </a:r>
            <a:r>
              <a:rPr lang="zh-CN" altLang="en-US" sz="2400" dirty="0">
                <a:latin typeface="Times New Roman" panose="02020603050405020304" pitchFamily="18" charset="0"/>
                <a:cs typeface="Times New Roman" panose="02020603050405020304" pitchFamily="18" charset="0"/>
              </a:rPr>
              <a:t>） </a:t>
            </a:r>
            <a:endParaRPr lang="en-US" altLang="zh-CN" sz="2400" dirty="0">
              <a:latin typeface="Times New Roman" panose="02020603050405020304" pitchFamily="18" charset="0"/>
              <a:cs typeface="Times New Roman" panose="02020603050405020304" pitchFamily="18" charset="0"/>
            </a:endParaRPr>
          </a:p>
          <a:p>
            <a:pPr lvl="1"/>
            <a:r>
              <a:rPr lang="en-US" altLang="zh-CN" sz="2400" dirty="0">
                <a:latin typeface="Times New Roman" panose="02020603050405020304" pitchFamily="18" charset="0"/>
                <a:cs typeface="Times New Roman" panose="02020603050405020304" pitchFamily="18" charset="0"/>
              </a:rPr>
              <a:t>RAID</a:t>
            </a:r>
            <a:endParaRPr lang="zh-CN" altLang="en-US" sz="2400" dirty="0">
              <a:latin typeface="Times New Roman" panose="02020603050405020304" pitchFamily="18" charset="0"/>
              <a:cs typeface="Times New Roman" panose="02020603050405020304" pitchFamily="18" charset="0"/>
            </a:endParaRPr>
          </a:p>
          <a:p>
            <a:endParaRPr lang="zh-CN" altLang="en-US" sz="3200" dirty="0">
              <a:ea typeface="宋体" pitchFamily="2" charset="-122"/>
            </a:endParaRPr>
          </a:p>
          <a:p>
            <a:pPr marL="474663" lvl="1" indent="0">
              <a:buNone/>
            </a:pPr>
            <a:endParaRPr lang="en-US" altLang="zh-CN" sz="2400" dirty="0">
              <a:ea typeface="宋体" pitchFamily="2" charset="-122"/>
            </a:endParaRPr>
          </a:p>
        </p:txBody>
      </p:sp>
    </p:spTree>
    <p:extLst>
      <p:ext uri="{BB962C8B-B14F-4D97-AF65-F5344CB8AC3E}">
        <p14:creationId xmlns:p14="http://schemas.microsoft.com/office/powerpoint/2010/main" val="29808653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335360" y="116632"/>
            <a:ext cx="5257800" cy="373062"/>
          </a:xfrm>
        </p:spPr>
        <p:txBody>
          <a:bodyPr/>
          <a:lstStyle/>
          <a:p>
            <a:r>
              <a:rPr lang="zh-CN" altLang="en-US" dirty="0"/>
              <a:t>硬磁盘的类型</a:t>
            </a:r>
            <a:endParaRPr lang="en-US" altLang="zh-CN" dirty="0"/>
          </a:p>
        </p:txBody>
      </p:sp>
      <p:sp>
        <p:nvSpPr>
          <p:cNvPr id="24579" name="Rectangle 3"/>
          <p:cNvSpPr>
            <a:spLocks noGrp="1" noChangeArrowheads="1"/>
          </p:cNvSpPr>
          <p:nvPr>
            <p:ph type="body" idx="1"/>
          </p:nvPr>
        </p:nvSpPr>
        <p:spPr>
          <a:xfrm>
            <a:off x="263352" y="692696"/>
            <a:ext cx="10945216" cy="6453049"/>
          </a:xfrm>
        </p:spPr>
        <p:txBody>
          <a:bodyPr/>
          <a:lstStyle/>
          <a:p>
            <a:pPr>
              <a:lnSpc>
                <a:spcPct val="150000"/>
              </a:lnSpc>
            </a:pPr>
            <a:r>
              <a:rPr lang="en-US" altLang="zh-CN" dirty="0">
                <a:latin typeface="Times New Roman" panose="02020603050405020304" pitchFamily="18" charset="0"/>
                <a:cs typeface="Times New Roman" panose="02020603050405020304" pitchFamily="18" charset="0"/>
              </a:rPr>
              <a:t>SATA</a:t>
            </a:r>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Serial-ATA</a:t>
            </a:r>
            <a:r>
              <a:rPr lang="zh-CN" altLang="en-US" dirty="0">
                <a:latin typeface="Times New Roman" panose="02020603050405020304" pitchFamily="18" charset="0"/>
                <a:cs typeface="Times New Roman" panose="02020603050405020304" pitchFamily="18" charset="0"/>
              </a:rPr>
              <a:t>）</a:t>
            </a:r>
            <a:r>
              <a:rPr lang="zh-CN" altLang="en-US" dirty="0"/>
              <a:t>磁盘：</a:t>
            </a:r>
            <a:r>
              <a:rPr lang="en-US" altLang="zh-CN" dirty="0"/>
              <a:t>IDE</a:t>
            </a:r>
            <a:r>
              <a:rPr lang="zh-CN" altLang="en-US" dirty="0"/>
              <a:t>属</a:t>
            </a:r>
            <a:r>
              <a:rPr lang="en-US" altLang="zh-CN" dirty="0"/>
              <a:t>Parallel-ATA</a:t>
            </a:r>
            <a:r>
              <a:rPr lang="zh-CN" altLang="en-US" dirty="0"/>
              <a:t>，</a:t>
            </a:r>
            <a:r>
              <a:rPr lang="en-US" altLang="zh-CN" dirty="0"/>
              <a:t>SATA</a:t>
            </a:r>
            <a:r>
              <a:rPr lang="zh-CN" altLang="en-US" dirty="0"/>
              <a:t>具有更快的外部接口传输速度，数据校验措施更为完善 </a:t>
            </a:r>
            <a:endParaRPr lang="en-US" altLang="zh-CN" dirty="0"/>
          </a:p>
          <a:p>
            <a:pPr lvl="1">
              <a:lnSpc>
                <a:spcPct val="150000"/>
              </a:lnSpc>
            </a:pPr>
            <a:r>
              <a:rPr lang="zh-CN" altLang="en-US" dirty="0"/>
              <a:t>改用线路相互间干扰较小的串行线路进行信号传输，相比原来的并行总线，</a:t>
            </a:r>
            <a:r>
              <a:rPr lang="en-US" altLang="zh-CN" dirty="0"/>
              <a:t>SATA</a:t>
            </a:r>
            <a:r>
              <a:rPr lang="zh-CN" altLang="en-US" dirty="0"/>
              <a:t>的工作频率得以大大提升 </a:t>
            </a:r>
            <a:endParaRPr lang="en-US" altLang="zh-CN" dirty="0"/>
          </a:p>
          <a:p>
            <a:pPr lvl="1">
              <a:lnSpc>
                <a:spcPct val="150000"/>
              </a:lnSpc>
            </a:pPr>
            <a:r>
              <a:rPr lang="en-US" altLang="zh-CN" dirty="0"/>
              <a:t>SATA</a:t>
            </a:r>
            <a:r>
              <a:rPr lang="zh-CN" altLang="en-US" dirty="0"/>
              <a:t>具有更简洁方便的布局连线方式，在有限机箱内，更有利于散热，使内部电磁干扰降低很多 </a:t>
            </a:r>
            <a:endParaRPr lang="en-US" altLang="zh-CN" dirty="0"/>
          </a:p>
          <a:p>
            <a:pPr lvl="1">
              <a:lnSpc>
                <a:spcPct val="150000"/>
              </a:lnSpc>
            </a:pPr>
            <a:r>
              <a:rPr lang="en-US" altLang="zh-CN" dirty="0"/>
              <a:t>SATA 1.0</a:t>
            </a:r>
            <a:r>
              <a:rPr lang="zh-CN" altLang="en-US" dirty="0"/>
              <a:t>速率可达</a:t>
            </a:r>
            <a:r>
              <a:rPr lang="en-US" altLang="zh-CN" dirty="0"/>
              <a:t>150MB/s</a:t>
            </a:r>
            <a:r>
              <a:rPr lang="zh-CN" altLang="en-US" dirty="0"/>
              <a:t>，硬盘容量可达</a:t>
            </a:r>
            <a:r>
              <a:rPr lang="en-US" altLang="zh-CN" dirty="0"/>
              <a:t>400GB</a:t>
            </a:r>
            <a:r>
              <a:rPr lang="zh-CN" altLang="en-US" dirty="0"/>
              <a:t>。</a:t>
            </a:r>
            <a:r>
              <a:rPr lang="en-US" altLang="zh-CN" dirty="0"/>
              <a:t>SATA 2.0/3.0</a:t>
            </a:r>
            <a:r>
              <a:rPr lang="zh-CN" altLang="en-US" dirty="0"/>
              <a:t>可提升到</a:t>
            </a:r>
            <a:r>
              <a:rPr lang="en-US" altLang="zh-CN" dirty="0"/>
              <a:t>300</a:t>
            </a:r>
            <a:r>
              <a:rPr lang="zh-CN" altLang="en-US" dirty="0"/>
              <a:t>至</a:t>
            </a:r>
            <a:r>
              <a:rPr lang="en-US" altLang="zh-CN" dirty="0"/>
              <a:t>600MB/s </a:t>
            </a:r>
          </a:p>
          <a:p>
            <a:pPr lvl="1">
              <a:lnSpc>
                <a:spcPct val="150000"/>
              </a:lnSpc>
            </a:pPr>
            <a:r>
              <a:rPr lang="en-US" altLang="zh-CN" dirty="0"/>
              <a:t>SATA</a:t>
            </a:r>
            <a:r>
              <a:rPr lang="zh-CN" altLang="en-US" dirty="0"/>
              <a:t>是点对点的，但</a:t>
            </a:r>
            <a:r>
              <a:rPr lang="en-US" altLang="zh-CN" dirty="0"/>
              <a:t>SCSI</a:t>
            </a:r>
            <a:r>
              <a:rPr lang="zh-CN" altLang="en-US" dirty="0"/>
              <a:t>总线是共享的 </a:t>
            </a:r>
            <a:endParaRPr lang="en-US" altLang="zh-CN" dirty="0"/>
          </a:p>
          <a:p>
            <a:pPr marL="474663" lvl="1" indent="0">
              <a:lnSpc>
                <a:spcPct val="150000"/>
              </a:lnSpc>
              <a:buNone/>
            </a:pPr>
            <a:r>
              <a:rPr lang="zh-CN" altLang="en-US" dirty="0"/>
              <a:t>目前主流接口：</a:t>
            </a:r>
            <a:endParaRPr lang="en-US" altLang="zh-CN" dirty="0"/>
          </a:p>
          <a:p>
            <a:pPr lvl="1">
              <a:lnSpc>
                <a:spcPct val="150000"/>
              </a:lnSpc>
            </a:pPr>
            <a:r>
              <a:rPr lang="en-US" altLang="zh-CN" dirty="0"/>
              <a:t>SATA III</a:t>
            </a:r>
          </a:p>
          <a:p>
            <a:pPr lvl="1">
              <a:lnSpc>
                <a:spcPct val="150000"/>
              </a:lnSpc>
            </a:pPr>
            <a:r>
              <a:rPr lang="en-US" altLang="zh-CN" dirty="0"/>
              <a:t>mSATA</a:t>
            </a:r>
          </a:p>
          <a:p>
            <a:pPr lvl="1">
              <a:lnSpc>
                <a:spcPct val="150000"/>
              </a:lnSpc>
            </a:pPr>
            <a:r>
              <a:rPr lang="en-US" altLang="zh-CN" dirty="0"/>
              <a:t>M.2</a:t>
            </a:r>
            <a:endParaRPr lang="zh-CN" altLang="en-US" dirty="0"/>
          </a:p>
          <a:p>
            <a:pPr>
              <a:lnSpc>
                <a:spcPct val="100000"/>
              </a:lnSpc>
              <a:spcBef>
                <a:spcPct val="0"/>
              </a:spcBef>
            </a:pPr>
            <a:endParaRPr lang="zh-CN" altLang="en-US" sz="2000" dirty="0">
              <a:latin typeface="宋体" pitchFamily="2" charset="-122"/>
              <a:ea typeface="宋体" pitchFamily="2" charset="-122"/>
            </a:endParaRPr>
          </a:p>
        </p:txBody>
      </p:sp>
    </p:spTree>
    <p:extLst>
      <p:ext uri="{BB962C8B-B14F-4D97-AF65-F5344CB8AC3E}">
        <p14:creationId xmlns:p14="http://schemas.microsoft.com/office/powerpoint/2010/main" val="4308117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263352" y="260648"/>
            <a:ext cx="5257800" cy="373062"/>
          </a:xfrm>
        </p:spPr>
        <p:txBody>
          <a:bodyPr/>
          <a:lstStyle/>
          <a:p>
            <a:r>
              <a:rPr lang="zh-CN" altLang="en-US" dirty="0"/>
              <a:t>硬磁盘的类型</a:t>
            </a:r>
            <a:endParaRPr lang="en-US" altLang="zh-CN" dirty="0"/>
          </a:p>
        </p:txBody>
      </p:sp>
      <p:sp>
        <p:nvSpPr>
          <p:cNvPr id="24579" name="Rectangle 3"/>
          <p:cNvSpPr>
            <a:spLocks noGrp="1" noChangeArrowheads="1"/>
          </p:cNvSpPr>
          <p:nvPr>
            <p:ph type="body" idx="1"/>
          </p:nvPr>
        </p:nvSpPr>
        <p:spPr>
          <a:xfrm>
            <a:off x="551384" y="980728"/>
            <a:ext cx="9433048" cy="4606389"/>
          </a:xfrm>
        </p:spPr>
        <p:txBody>
          <a:bodyPr/>
          <a:lstStyle/>
          <a:p>
            <a:pPr>
              <a:lnSpc>
                <a:spcPct val="150000"/>
              </a:lnSpc>
            </a:pPr>
            <a:r>
              <a:rPr lang="en-US" altLang="zh-CN" dirty="0"/>
              <a:t>SAS</a:t>
            </a:r>
            <a:r>
              <a:rPr lang="zh-CN" altLang="en-US" dirty="0"/>
              <a:t>（</a:t>
            </a:r>
            <a:r>
              <a:rPr lang="en-US" altLang="zh-CN" dirty="0"/>
              <a:t>Serial Attached SCSI</a:t>
            </a:r>
            <a:r>
              <a:rPr lang="zh-CN" altLang="en-US" dirty="0"/>
              <a:t>）即串行连接</a:t>
            </a:r>
            <a:r>
              <a:rPr lang="en-US" altLang="zh-CN" dirty="0"/>
              <a:t>SCSI</a:t>
            </a:r>
            <a:r>
              <a:rPr lang="zh-CN" altLang="en-US" dirty="0"/>
              <a:t>，是新一代</a:t>
            </a:r>
            <a:r>
              <a:rPr lang="en-US" altLang="zh-CN" dirty="0"/>
              <a:t>SCSI</a:t>
            </a:r>
            <a:r>
              <a:rPr lang="zh-CN" altLang="en-US" dirty="0"/>
              <a:t>技术，</a:t>
            </a:r>
            <a:r>
              <a:rPr lang="en-US" altLang="zh-CN" dirty="0"/>
              <a:t>SAS</a:t>
            </a:r>
            <a:r>
              <a:rPr lang="zh-CN" altLang="en-US" dirty="0"/>
              <a:t>改善了存储系统的效能、可用性和扩充性 </a:t>
            </a:r>
            <a:endParaRPr lang="en-US" altLang="zh-CN" dirty="0"/>
          </a:p>
          <a:p>
            <a:pPr lvl="1">
              <a:lnSpc>
                <a:spcPct val="150000"/>
              </a:lnSpc>
            </a:pPr>
            <a:r>
              <a:rPr lang="zh-CN" altLang="en-US" dirty="0"/>
              <a:t>与</a:t>
            </a:r>
            <a:r>
              <a:rPr lang="en-US" altLang="zh-CN" dirty="0"/>
              <a:t>SATA</a:t>
            </a:r>
            <a:r>
              <a:rPr lang="zh-CN" altLang="en-US" dirty="0"/>
              <a:t>硬盘相同，都采用串行技术以获得更高的传输速度，并通过减少连结线改善内部空间等 </a:t>
            </a:r>
            <a:endParaRPr lang="en-US" altLang="zh-CN" dirty="0"/>
          </a:p>
          <a:p>
            <a:pPr lvl="1">
              <a:lnSpc>
                <a:spcPct val="150000"/>
              </a:lnSpc>
            </a:pPr>
            <a:r>
              <a:rPr lang="zh-CN" altLang="en-US" dirty="0"/>
              <a:t>由于采用串行线缆，可实现更长的连接距离，还能提高抗干扰能力，且可显著改善机箱内部的散热情况 </a:t>
            </a:r>
            <a:endParaRPr lang="en-US" altLang="zh-CN" dirty="0"/>
          </a:p>
          <a:p>
            <a:pPr lvl="1">
              <a:lnSpc>
                <a:spcPct val="150000"/>
              </a:lnSpc>
            </a:pPr>
            <a:r>
              <a:rPr lang="en-US" altLang="zh-CN" dirty="0"/>
              <a:t>SAS</a:t>
            </a:r>
            <a:r>
              <a:rPr lang="zh-CN" altLang="en-US" dirty="0"/>
              <a:t>起步速度可达</a:t>
            </a:r>
            <a:r>
              <a:rPr lang="en-US" altLang="zh-CN" dirty="0"/>
              <a:t>300MB/s</a:t>
            </a:r>
            <a:r>
              <a:rPr lang="zh-CN" altLang="en-US" dirty="0"/>
              <a:t>，</a:t>
            </a:r>
            <a:r>
              <a:rPr lang="en-US" altLang="zh-CN" dirty="0"/>
              <a:t>600MB/s</a:t>
            </a:r>
            <a:r>
              <a:rPr lang="zh-CN" altLang="en-US" dirty="0"/>
              <a:t>甚至更多 </a:t>
            </a:r>
            <a:endParaRPr lang="en-US" altLang="zh-CN" dirty="0"/>
          </a:p>
          <a:p>
            <a:pPr lvl="1">
              <a:lnSpc>
                <a:spcPct val="150000"/>
              </a:lnSpc>
            </a:pPr>
            <a:r>
              <a:rPr lang="en-US" altLang="zh-CN" dirty="0"/>
              <a:t>SAS</a:t>
            </a:r>
            <a:r>
              <a:rPr lang="zh-CN" altLang="en-US" dirty="0"/>
              <a:t>是点对点的，</a:t>
            </a:r>
            <a:r>
              <a:rPr lang="en-US" altLang="zh-CN" dirty="0"/>
              <a:t>SAS</a:t>
            </a:r>
            <a:r>
              <a:rPr lang="zh-CN" altLang="en-US" dirty="0"/>
              <a:t>的接口技术可向下兼容</a:t>
            </a:r>
            <a:r>
              <a:rPr lang="en-US" altLang="zh-CN" dirty="0"/>
              <a:t>SATA </a:t>
            </a:r>
          </a:p>
          <a:p>
            <a:pPr lvl="1">
              <a:lnSpc>
                <a:spcPct val="150000"/>
              </a:lnSpc>
            </a:pPr>
            <a:r>
              <a:rPr lang="zh-CN" altLang="en-US" dirty="0"/>
              <a:t>支持厂商（希捷、迈拓、富士通）较少，</a:t>
            </a:r>
            <a:r>
              <a:rPr lang="en-US" altLang="zh-CN" dirty="0"/>
              <a:t>SAS</a:t>
            </a:r>
            <a:r>
              <a:rPr lang="zh-CN" altLang="en-US" dirty="0"/>
              <a:t>相关的硬盘、控制芯片种类少 </a:t>
            </a:r>
          </a:p>
          <a:p>
            <a:pPr>
              <a:lnSpc>
                <a:spcPct val="100000"/>
              </a:lnSpc>
              <a:spcBef>
                <a:spcPct val="0"/>
              </a:spcBef>
            </a:pPr>
            <a:endParaRPr lang="zh-CN" altLang="en-US" sz="2000" dirty="0">
              <a:latin typeface="宋体" pitchFamily="2" charset="-122"/>
              <a:ea typeface="宋体" pitchFamily="2" charset="-122"/>
            </a:endParaRPr>
          </a:p>
        </p:txBody>
      </p:sp>
    </p:spTree>
    <p:extLst>
      <p:ext uri="{BB962C8B-B14F-4D97-AF65-F5344CB8AC3E}">
        <p14:creationId xmlns:p14="http://schemas.microsoft.com/office/powerpoint/2010/main" val="17576882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a:xfrm>
            <a:off x="263352" y="188640"/>
            <a:ext cx="5257800" cy="373062"/>
          </a:xfrm>
        </p:spPr>
        <p:txBody>
          <a:bodyPr/>
          <a:lstStyle/>
          <a:p>
            <a:r>
              <a:rPr lang="zh-CN" altLang="en-US" dirty="0"/>
              <a:t>硬磁盘的类型</a:t>
            </a:r>
          </a:p>
        </p:txBody>
      </p:sp>
      <p:sp>
        <p:nvSpPr>
          <p:cNvPr id="315395" name="Rectangle 3"/>
          <p:cNvSpPr>
            <a:spLocks noGrp="1" noChangeArrowheads="1"/>
          </p:cNvSpPr>
          <p:nvPr>
            <p:ph type="body" idx="1"/>
          </p:nvPr>
        </p:nvSpPr>
        <p:spPr>
          <a:xfrm>
            <a:off x="263352" y="908720"/>
            <a:ext cx="11449272" cy="5552802"/>
          </a:xfrm>
        </p:spPr>
        <p:txBody>
          <a:bodyPr/>
          <a:lstStyle/>
          <a:p>
            <a:pPr>
              <a:lnSpc>
                <a:spcPct val="125000"/>
              </a:lnSpc>
              <a:spcBef>
                <a:spcPct val="0"/>
              </a:spcBef>
            </a:pPr>
            <a:r>
              <a:rPr lang="en-US" altLang="zh-CN" dirty="0">
                <a:ea typeface="宋体" pitchFamily="2" charset="-122"/>
              </a:rPr>
              <a:t>RAID</a:t>
            </a:r>
          </a:p>
          <a:p>
            <a:pPr marL="809625" lvl="1" indent="-334963">
              <a:spcBef>
                <a:spcPct val="0"/>
              </a:spcBef>
            </a:pPr>
            <a:r>
              <a:rPr lang="en-US" altLang="zh-CN" sz="2400" dirty="0" err="1">
                <a:ea typeface="宋体" pitchFamily="2" charset="-122"/>
              </a:rPr>
              <a:t>Reduntant</a:t>
            </a:r>
            <a:r>
              <a:rPr lang="en-US" altLang="zh-CN" sz="2400" dirty="0">
                <a:ea typeface="宋体" pitchFamily="2" charset="-122"/>
              </a:rPr>
              <a:t> Array of Independent Disks</a:t>
            </a:r>
            <a:r>
              <a:rPr lang="zh-CN" altLang="en-US" sz="2400" dirty="0">
                <a:ea typeface="宋体" pitchFamily="2" charset="-122"/>
              </a:rPr>
              <a:t>（独立冗余磁盘阵列）</a:t>
            </a:r>
          </a:p>
          <a:p>
            <a:pPr marL="809625" lvl="1" indent="-334963">
              <a:spcBef>
                <a:spcPct val="0"/>
              </a:spcBef>
            </a:pPr>
            <a:r>
              <a:rPr lang="en-US" altLang="zh-CN" sz="2400" dirty="0">
                <a:ea typeface="宋体" pitchFamily="2" charset="-122"/>
                <a:cs typeface="Times New Roman" pitchFamily="18" charset="0"/>
              </a:rPr>
              <a:t>RAID</a:t>
            </a:r>
            <a:r>
              <a:rPr lang="zh-CN" altLang="en-US" sz="2400" dirty="0">
                <a:ea typeface="宋体" pitchFamily="2" charset="-122"/>
              </a:rPr>
              <a:t>由多个物理硬盘构成，但被操作系统当成一个逻辑磁盘，数据分布在不同的物理磁盘上，冗余磁盘用于保存数据校验信息，校验信息保证在出现磁盘损坏时能够有效的恢复数据；</a:t>
            </a:r>
          </a:p>
          <a:p>
            <a:pPr marL="809625" lvl="1" indent="-334963">
              <a:spcBef>
                <a:spcPct val="0"/>
              </a:spcBef>
            </a:pPr>
            <a:r>
              <a:rPr lang="en-US" altLang="zh-CN" sz="2400" dirty="0">
                <a:ea typeface="宋体" pitchFamily="2" charset="-122"/>
              </a:rPr>
              <a:t>RAID</a:t>
            </a:r>
            <a:r>
              <a:rPr lang="zh-CN" altLang="en-US" sz="2400" dirty="0">
                <a:ea typeface="宋体" pitchFamily="2" charset="-122"/>
              </a:rPr>
              <a:t>特点</a:t>
            </a:r>
          </a:p>
          <a:p>
            <a:pPr marL="1160463" lvl="2" indent="-301625">
              <a:spcBef>
                <a:spcPct val="0"/>
              </a:spcBef>
              <a:buFont typeface="Wingdings" pitchFamily="2" charset="2"/>
              <a:buChar char="p"/>
            </a:pPr>
            <a:r>
              <a:rPr lang="zh-CN" altLang="en-US" sz="2400" dirty="0">
                <a:ea typeface="宋体" pitchFamily="2" charset="-122"/>
              </a:rPr>
              <a:t>通过把多个磁盘组织在一起作为一个逻辑卷提供磁盘跨越功能</a:t>
            </a:r>
          </a:p>
          <a:p>
            <a:pPr marL="1160463" lvl="2" indent="-301625">
              <a:spcBef>
                <a:spcPct val="0"/>
              </a:spcBef>
              <a:buFont typeface="Wingdings" pitchFamily="2" charset="2"/>
              <a:buChar char="p"/>
            </a:pPr>
            <a:r>
              <a:rPr lang="zh-CN" altLang="en-US" sz="2400" dirty="0">
                <a:ea typeface="宋体" pitchFamily="2" charset="-122"/>
              </a:rPr>
              <a:t>通过把数据分成多个数据块（</a:t>
            </a:r>
            <a:r>
              <a:rPr lang="en-US" altLang="zh-CN" sz="2400" dirty="0">
                <a:ea typeface="宋体" pitchFamily="2" charset="-122"/>
              </a:rPr>
              <a:t>strip</a:t>
            </a:r>
            <a:r>
              <a:rPr lang="zh-CN" altLang="en-US" sz="2400" dirty="0">
                <a:ea typeface="宋体" pitchFamily="2" charset="-122"/>
              </a:rPr>
              <a:t>）并行写入</a:t>
            </a:r>
            <a:r>
              <a:rPr lang="en-US" altLang="zh-CN" sz="2400" dirty="0">
                <a:ea typeface="宋体" pitchFamily="2" charset="-122"/>
              </a:rPr>
              <a:t>/</a:t>
            </a:r>
            <a:r>
              <a:rPr lang="zh-CN" altLang="en-US" sz="2400" dirty="0">
                <a:ea typeface="宋体" pitchFamily="2" charset="-122"/>
              </a:rPr>
              <a:t>读出多个磁盘以提高访问磁盘的速度</a:t>
            </a:r>
          </a:p>
          <a:p>
            <a:pPr marL="1160463" lvl="2" indent="-301625">
              <a:spcBef>
                <a:spcPct val="0"/>
              </a:spcBef>
              <a:buFont typeface="Wingdings" pitchFamily="2" charset="2"/>
              <a:buChar char="p"/>
            </a:pPr>
            <a:r>
              <a:rPr lang="zh-CN" altLang="en-US" sz="2400" dirty="0">
                <a:ea typeface="宋体" pitchFamily="2" charset="-122"/>
              </a:rPr>
              <a:t>通过镜像或冗余校验操作提供容错能力</a:t>
            </a:r>
          </a:p>
          <a:p>
            <a:pPr marL="809625" lvl="1" indent="-334963">
              <a:spcBef>
                <a:spcPct val="0"/>
              </a:spcBef>
            </a:pPr>
            <a:r>
              <a:rPr lang="en-US" altLang="zh-CN" sz="2400" dirty="0">
                <a:ea typeface="宋体" pitchFamily="2" charset="-122"/>
              </a:rPr>
              <a:t>RAID</a:t>
            </a:r>
            <a:r>
              <a:rPr lang="zh-CN" altLang="en-US" sz="2400" dirty="0">
                <a:ea typeface="宋体" pitchFamily="2" charset="-122"/>
              </a:rPr>
              <a:t>包括六种不同模式：</a:t>
            </a:r>
            <a:r>
              <a:rPr lang="en-US" altLang="zh-CN" sz="2400" dirty="0">
                <a:ea typeface="宋体" pitchFamily="2" charset="-122"/>
              </a:rPr>
              <a:t>RAID 0, RAID1, RAID2</a:t>
            </a:r>
            <a:r>
              <a:rPr lang="zh-CN" altLang="en-US" sz="2400" dirty="0">
                <a:ea typeface="宋体" pitchFamily="2" charset="-122"/>
              </a:rPr>
              <a:t>，</a:t>
            </a:r>
            <a:r>
              <a:rPr lang="en-US" altLang="zh-CN" sz="2400" dirty="0">
                <a:ea typeface="宋体" pitchFamily="2" charset="-122"/>
              </a:rPr>
              <a:t>RAID3,RAID4</a:t>
            </a:r>
            <a:r>
              <a:rPr lang="zh-CN" altLang="en-US" sz="2400" dirty="0">
                <a:ea typeface="宋体" pitchFamily="2" charset="-122"/>
              </a:rPr>
              <a:t>和</a:t>
            </a:r>
            <a:r>
              <a:rPr lang="en-US" altLang="zh-CN" sz="2400" dirty="0">
                <a:ea typeface="宋体" pitchFamily="2" charset="-122"/>
              </a:rPr>
              <a:t>RAID 5</a:t>
            </a:r>
            <a:r>
              <a:rPr lang="zh-CN" altLang="en-US" sz="2400" dirty="0">
                <a:ea typeface="宋体" pitchFamily="2" charset="-122"/>
              </a:rPr>
              <a:t>。</a:t>
            </a:r>
            <a:r>
              <a:rPr lang="en-US" altLang="zh-CN" sz="2400" dirty="0">
                <a:ea typeface="宋体" pitchFamily="2" charset="-122"/>
              </a:rPr>
              <a:t> </a:t>
            </a:r>
          </a:p>
        </p:txBody>
      </p:sp>
    </p:spTree>
    <p:extLst>
      <p:ext uri="{BB962C8B-B14F-4D97-AF65-F5344CB8AC3E}">
        <p14:creationId xmlns:p14="http://schemas.microsoft.com/office/powerpoint/2010/main" val="796984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15395">
                                            <p:txEl>
                                              <p:pRg st="0" end="0"/>
                                            </p:txEl>
                                          </p:spTgt>
                                        </p:tgtEl>
                                        <p:attrNameLst>
                                          <p:attrName>style.visibility</p:attrName>
                                        </p:attrNameLst>
                                      </p:cBhvr>
                                      <p:to>
                                        <p:strVal val="visible"/>
                                      </p:to>
                                    </p:set>
                                    <p:anim calcmode="lin" valueType="num">
                                      <p:cBhvr additive="base">
                                        <p:cTn id="7" dur="500" fill="hold"/>
                                        <p:tgtEl>
                                          <p:spTgt spid="31539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15395">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315395">
                                            <p:txEl>
                                              <p:pRg st="1" end="1"/>
                                            </p:txEl>
                                          </p:spTgt>
                                        </p:tgtEl>
                                        <p:attrNameLst>
                                          <p:attrName>style.visibility</p:attrName>
                                        </p:attrNameLst>
                                      </p:cBhvr>
                                      <p:to>
                                        <p:strVal val="visible"/>
                                      </p:to>
                                    </p:set>
                                    <p:anim calcmode="lin" valueType="num">
                                      <p:cBhvr additive="base">
                                        <p:cTn id="11" dur="500" fill="hold"/>
                                        <p:tgtEl>
                                          <p:spTgt spid="315395">
                                            <p:txEl>
                                              <p:pRg st="1" end="1"/>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315395">
                                            <p:txEl>
                                              <p:pRg st="1" end="1"/>
                                            </p:txEl>
                                          </p:spTgt>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315395">
                                            <p:txEl>
                                              <p:pRg st="2" end="2"/>
                                            </p:txEl>
                                          </p:spTgt>
                                        </p:tgtEl>
                                        <p:attrNameLst>
                                          <p:attrName>style.visibility</p:attrName>
                                        </p:attrNameLst>
                                      </p:cBhvr>
                                      <p:to>
                                        <p:strVal val="visible"/>
                                      </p:to>
                                    </p:set>
                                    <p:anim calcmode="lin" valueType="num">
                                      <p:cBhvr additive="base">
                                        <p:cTn id="15" dur="500" fill="hold"/>
                                        <p:tgtEl>
                                          <p:spTgt spid="315395">
                                            <p:txEl>
                                              <p:pRg st="2" end="2"/>
                                            </p:txEl>
                                          </p:spTgt>
                                        </p:tgtEl>
                                        <p:attrNameLst>
                                          <p:attrName>ppt_x</p:attrName>
                                        </p:attrNameLst>
                                      </p:cBhvr>
                                      <p:tavLst>
                                        <p:tav tm="0">
                                          <p:val>
                                            <p:strVal val="0-#ppt_w/2"/>
                                          </p:val>
                                        </p:tav>
                                        <p:tav tm="100000">
                                          <p:val>
                                            <p:strVal val="#ppt_x"/>
                                          </p:val>
                                        </p:tav>
                                      </p:tavLst>
                                    </p:anim>
                                    <p:anim calcmode="lin" valueType="num">
                                      <p:cBhvr additive="base">
                                        <p:cTn id="16" dur="500" fill="hold"/>
                                        <p:tgtEl>
                                          <p:spTgt spid="315395">
                                            <p:txEl>
                                              <p:pRg st="2" end="2"/>
                                            </p:txEl>
                                          </p:spTgt>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315395">
                                            <p:txEl>
                                              <p:pRg st="3" end="3"/>
                                            </p:txEl>
                                          </p:spTgt>
                                        </p:tgtEl>
                                        <p:attrNameLst>
                                          <p:attrName>style.visibility</p:attrName>
                                        </p:attrNameLst>
                                      </p:cBhvr>
                                      <p:to>
                                        <p:strVal val="visible"/>
                                      </p:to>
                                    </p:set>
                                    <p:anim calcmode="lin" valueType="num">
                                      <p:cBhvr additive="base">
                                        <p:cTn id="19" dur="500" fill="hold"/>
                                        <p:tgtEl>
                                          <p:spTgt spid="315395">
                                            <p:txEl>
                                              <p:pRg st="3" end="3"/>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315395">
                                            <p:txEl>
                                              <p:pRg st="3" end="3"/>
                                            </p:txEl>
                                          </p:spTgt>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315395">
                                            <p:txEl>
                                              <p:pRg st="4" end="4"/>
                                            </p:txEl>
                                          </p:spTgt>
                                        </p:tgtEl>
                                        <p:attrNameLst>
                                          <p:attrName>style.visibility</p:attrName>
                                        </p:attrNameLst>
                                      </p:cBhvr>
                                      <p:to>
                                        <p:strVal val="visible"/>
                                      </p:to>
                                    </p:set>
                                    <p:anim calcmode="lin" valueType="num">
                                      <p:cBhvr additive="base">
                                        <p:cTn id="23" dur="500" fill="hold"/>
                                        <p:tgtEl>
                                          <p:spTgt spid="315395">
                                            <p:txEl>
                                              <p:pRg st="4" end="4"/>
                                            </p:txEl>
                                          </p:spTgt>
                                        </p:tgtEl>
                                        <p:attrNameLst>
                                          <p:attrName>ppt_x</p:attrName>
                                        </p:attrNameLst>
                                      </p:cBhvr>
                                      <p:tavLst>
                                        <p:tav tm="0">
                                          <p:val>
                                            <p:strVal val="0-#ppt_w/2"/>
                                          </p:val>
                                        </p:tav>
                                        <p:tav tm="100000">
                                          <p:val>
                                            <p:strVal val="#ppt_x"/>
                                          </p:val>
                                        </p:tav>
                                      </p:tavLst>
                                    </p:anim>
                                    <p:anim calcmode="lin" valueType="num">
                                      <p:cBhvr additive="base">
                                        <p:cTn id="24" dur="500" fill="hold"/>
                                        <p:tgtEl>
                                          <p:spTgt spid="315395">
                                            <p:txEl>
                                              <p:pRg st="4" end="4"/>
                                            </p:txEl>
                                          </p:spTgt>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315395">
                                            <p:txEl>
                                              <p:pRg st="5" end="5"/>
                                            </p:txEl>
                                          </p:spTgt>
                                        </p:tgtEl>
                                        <p:attrNameLst>
                                          <p:attrName>style.visibility</p:attrName>
                                        </p:attrNameLst>
                                      </p:cBhvr>
                                      <p:to>
                                        <p:strVal val="visible"/>
                                      </p:to>
                                    </p:set>
                                    <p:anim calcmode="lin" valueType="num">
                                      <p:cBhvr additive="base">
                                        <p:cTn id="27" dur="500" fill="hold"/>
                                        <p:tgtEl>
                                          <p:spTgt spid="315395">
                                            <p:txEl>
                                              <p:pRg st="5" end="5"/>
                                            </p:txEl>
                                          </p:spTgt>
                                        </p:tgtEl>
                                        <p:attrNameLst>
                                          <p:attrName>ppt_x</p:attrName>
                                        </p:attrNameLst>
                                      </p:cBhvr>
                                      <p:tavLst>
                                        <p:tav tm="0">
                                          <p:val>
                                            <p:strVal val="0-#ppt_w/2"/>
                                          </p:val>
                                        </p:tav>
                                        <p:tav tm="100000">
                                          <p:val>
                                            <p:strVal val="#ppt_x"/>
                                          </p:val>
                                        </p:tav>
                                      </p:tavLst>
                                    </p:anim>
                                    <p:anim calcmode="lin" valueType="num">
                                      <p:cBhvr additive="base">
                                        <p:cTn id="28" dur="500" fill="hold"/>
                                        <p:tgtEl>
                                          <p:spTgt spid="315395">
                                            <p:txEl>
                                              <p:pRg st="5" end="5"/>
                                            </p:txEl>
                                          </p:spTgt>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315395">
                                            <p:txEl>
                                              <p:pRg st="6" end="6"/>
                                            </p:txEl>
                                          </p:spTgt>
                                        </p:tgtEl>
                                        <p:attrNameLst>
                                          <p:attrName>style.visibility</p:attrName>
                                        </p:attrNameLst>
                                      </p:cBhvr>
                                      <p:to>
                                        <p:strVal val="visible"/>
                                      </p:to>
                                    </p:set>
                                    <p:anim calcmode="lin" valueType="num">
                                      <p:cBhvr additive="base">
                                        <p:cTn id="31" dur="500" fill="hold"/>
                                        <p:tgtEl>
                                          <p:spTgt spid="315395">
                                            <p:txEl>
                                              <p:pRg st="6" end="6"/>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315395">
                                            <p:txEl>
                                              <p:pRg st="6" end="6"/>
                                            </p:txEl>
                                          </p:spTgt>
                                        </p:tgtEl>
                                        <p:attrNameLst>
                                          <p:attrName>ppt_y</p:attrName>
                                        </p:attrNameLst>
                                      </p:cBhvr>
                                      <p:tavLst>
                                        <p:tav tm="0">
                                          <p:val>
                                            <p:strVal val="#ppt_y"/>
                                          </p:val>
                                        </p:tav>
                                        <p:tav tm="100000">
                                          <p:val>
                                            <p:strVal val="#ppt_y"/>
                                          </p:val>
                                        </p:tav>
                                      </p:tavLst>
                                    </p:anim>
                                  </p:childTnLst>
                                </p:cTn>
                              </p:par>
                              <p:par>
                                <p:cTn id="33" presetID="2" presetClass="entr" presetSubtype="8" fill="hold" grpId="0" nodeType="withEffect">
                                  <p:stCondLst>
                                    <p:cond delay="0"/>
                                  </p:stCondLst>
                                  <p:childTnLst>
                                    <p:set>
                                      <p:cBhvr>
                                        <p:cTn id="34" dur="1" fill="hold">
                                          <p:stCondLst>
                                            <p:cond delay="0"/>
                                          </p:stCondLst>
                                        </p:cTn>
                                        <p:tgtEl>
                                          <p:spTgt spid="315395">
                                            <p:txEl>
                                              <p:pRg st="7" end="7"/>
                                            </p:txEl>
                                          </p:spTgt>
                                        </p:tgtEl>
                                        <p:attrNameLst>
                                          <p:attrName>style.visibility</p:attrName>
                                        </p:attrNameLst>
                                      </p:cBhvr>
                                      <p:to>
                                        <p:strVal val="visible"/>
                                      </p:to>
                                    </p:set>
                                    <p:anim calcmode="lin" valueType="num">
                                      <p:cBhvr additive="base">
                                        <p:cTn id="35" dur="500" fill="hold"/>
                                        <p:tgtEl>
                                          <p:spTgt spid="315395">
                                            <p:txEl>
                                              <p:pRg st="7" end="7"/>
                                            </p:txEl>
                                          </p:spTgt>
                                        </p:tgtEl>
                                        <p:attrNameLst>
                                          <p:attrName>ppt_x</p:attrName>
                                        </p:attrNameLst>
                                      </p:cBhvr>
                                      <p:tavLst>
                                        <p:tav tm="0">
                                          <p:val>
                                            <p:strVal val="0-#ppt_w/2"/>
                                          </p:val>
                                        </p:tav>
                                        <p:tav tm="100000">
                                          <p:val>
                                            <p:strVal val="#ppt_x"/>
                                          </p:val>
                                        </p:tav>
                                      </p:tavLst>
                                    </p:anim>
                                    <p:anim calcmode="lin" valueType="num">
                                      <p:cBhvr additive="base">
                                        <p:cTn id="36" dur="500" fill="hold"/>
                                        <p:tgtEl>
                                          <p:spTgt spid="315395">
                                            <p:txEl>
                                              <p:pRg st="7" end="7"/>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5395" grpId="0" build="p" autoUpdateAnimBg="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8"/>
          <p:cNvGrpSpPr>
            <a:grpSpLocks/>
          </p:cNvGrpSpPr>
          <p:nvPr/>
        </p:nvGrpSpPr>
        <p:grpSpPr bwMode="auto">
          <a:xfrm>
            <a:off x="2309814" y="3857625"/>
            <a:ext cx="8002587" cy="2679700"/>
            <a:chOff x="144" y="2112"/>
            <a:chExt cx="5472" cy="1824"/>
          </a:xfrm>
        </p:grpSpPr>
        <p:graphicFrame>
          <p:nvGraphicFramePr>
            <p:cNvPr id="3074" name="Object 6"/>
            <p:cNvGraphicFramePr>
              <a:graphicFrameLocks noChangeAspect="1"/>
            </p:cNvGraphicFramePr>
            <p:nvPr/>
          </p:nvGraphicFramePr>
          <p:xfrm>
            <a:off x="288" y="2208"/>
            <a:ext cx="5040" cy="1525"/>
          </p:xfrm>
          <a:graphic>
            <a:graphicData uri="http://schemas.openxmlformats.org/presentationml/2006/ole">
              <mc:AlternateContent xmlns:mc="http://schemas.openxmlformats.org/markup-compatibility/2006">
                <mc:Choice xmlns:v="urn:schemas-microsoft-com:vml" Requires="v">
                  <p:oleObj spid="_x0000_s14374" name="VISIO" r:id="rId4" imgW="3694320" imgH="1117440" progId="Visio.Drawing.11">
                    <p:embed/>
                  </p:oleObj>
                </mc:Choice>
                <mc:Fallback>
                  <p:oleObj name="VISIO" r:id="rId4" imgW="3694320" imgH="1117440" progId="Visio.Drawing.1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8" y="2208"/>
                          <a:ext cx="5040" cy="1525"/>
                        </a:xfrm>
                        <a:prstGeom prst="rect">
                          <a:avLst/>
                        </a:prstGeom>
                        <a:noFill/>
                        <a:ln>
                          <a:noFill/>
                        </a:ln>
                        <a:effectLst/>
                        <a:extLst>
                          <a:ext uri="{909E8E84-426E-40DD-AFC4-6F175D3DCCD1}">
                            <a14:hiddenFill xmlns:a14="http://schemas.microsoft.com/office/drawing/2010/main">
                              <a:solidFill>
                                <a:srgbClr val="FFFF49"/>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078" name="Rectangle 7"/>
            <p:cNvSpPr>
              <a:spLocks noChangeArrowheads="1"/>
            </p:cNvSpPr>
            <p:nvPr/>
          </p:nvSpPr>
          <p:spPr bwMode="auto">
            <a:xfrm>
              <a:off x="144" y="2112"/>
              <a:ext cx="5472" cy="1824"/>
            </a:xfrm>
            <a:prstGeom prst="rect">
              <a:avLst/>
            </a:prstGeom>
            <a:noFill/>
            <a:ln w="12700">
              <a:solidFill>
                <a:schemeClr val="tx1"/>
              </a:solidFill>
              <a:miter lim="800000"/>
              <a:headEnd/>
              <a:tailEnd/>
            </a:ln>
          </p:spPr>
          <p:txBody>
            <a:bodyPr wrap="none" anchor="ctr"/>
            <a:lstStyle/>
            <a:p>
              <a:pPr algn="ctr" eaLnBrk="0" hangingPunct="0"/>
              <a:endParaRPr lang="zh-CN" altLang="en-US"/>
            </a:p>
          </p:txBody>
        </p:sp>
      </p:grpSp>
      <p:sp>
        <p:nvSpPr>
          <p:cNvPr id="3076" name="Rectangle 2"/>
          <p:cNvSpPr>
            <a:spLocks noGrp="1" noChangeArrowheads="1"/>
          </p:cNvSpPr>
          <p:nvPr>
            <p:ph type="title"/>
          </p:nvPr>
        </p:nvSpPr>
        <p:spPr>
          <a:xfrm>
            <a:off x="355638" y="133104"/>
            <a:ext cx="5257800" cy="373063"/>
          </a:xfrm>
        </p:spPr>
        <p:txBody>
          <a:bodyPr/>
          <a:lstStyle/>
          <a:p>
            <a:r>
              <a:rPr lang="zh-CN" altLang="en-US" dirty="0"/>
              <a:t>硬磁盘的类型</a:t>
            </a:r>
          </a:p>
        </p:txBody>
      </p:sp>
      <p:sp>
        <p:nvSpPr>
          <p:cNvPr id="317444" name="Rectangle 4"/>
          <p:cNvSpPr>
            <a:spLocks noChangeArrowheads="1"/>
          </p:cNvSpPr>
          <p:nvPr/>
        </p:nvSpPr>
        <p:spPr bwMode="auto">
          <a:xfrm>
            <a:off x="551384" y="908051"/>
            <a:ext cx="11161239" cy="2361159"/>
          </a:xfrm>
          <a:prstGeom prst="rect">
            <a:avLst/>
          </a:prstGeom>
          <a:noFill/>
          <a:ln w="12700">
            <a:noFill/>
            <a:miter lim="800000"/>
            <a:headEnd/>
            <a:tailEnd/>
          </a:ln>
        </p:spPr>
        <p:txBody>
          <a:bodyPr wrap="square" lIns="63500" tIns="25400" rIns="63500" bIns="25400">
            <a:spAutoFit/>
          </a:bodyPr>
          <a:lstStyle/>
          <a:p>
            <a:pPr marL="284163" indent="-284163">
              <a:spcBef>
                <a:spcPct val="10000"/>
              </a:spcBef>
              <a:spcAft>
                <a:spcPct val="10000"/>
              </a:spcAft>
              <a:buClr>
                <a:srgbClr val="FF0000"/>
              </a:buClr>
              <a:buFont typeface="Wingdings" pitchFamily="2" charset="2"/>
              <a:buChar char="v"/>
            </a:pPr>
            <a:r>
              <a:rPr lang="en-US" altLang="zh-CN" b="1" dirty="0">
                <a:solidFill>
                  <a:schemeClr val="tx1"/>
                </a:solidFill>
              </a:rPr>
              <a:t>RAID 0</a:t>
            </a:r>
            <a:r>
              <a:rPr lang="zh-CN" altLang="en-US" b="1" dirty="0">
                <a:solidFill>
                  <a:schemeClr val="tx1"/>
                </a:solidFill>
              </a:rPr>
              <a:t>：无差错控制的带区组，可以</a:t>
            </a:r>
            <a:r>
              <a:rPr lang="zh-CN" altLang="en-US" b="1" dirty="0">
                <a:solidFill>
                  <a:srgbClr val="FF0000"/>
                </a:solidFill>
              </a:rPr>
              <a:t>提高读写性能</a:t>
            </a:r>
          </a:p>
          <a:p>
            <a:pPr marL="668338" lvl="1" indent="-193675">
              <a:spcBef>
                <a:spcPct val="10000"/>
              </a:spcBef>
              <a:spcAft>
                <a:spcPct val="10000"/>
              </a:spcAft>
            </a:pPr>
            <a:r>
              <a:rPr lang="zh-CN" altLang="en-US" sz="2000" dirty="0">
                <a:latin typeface="宋体" pitchFamily="2" charset="-122"/>
              </a:rPr>
              <a:t>实际上不应属于</a:t>
            </a:r>
            <a:r>
              <a:rPr lang="en-US" altLang="zh-CN" sz="2000" dirty="0">
                <a:latin typeface="Times New Roman" pitchFamily="18" charset="0"/>
                <a:cs typeface="Times New Roman" pitchFamily="18" charset="0"/>
              </a:rPr>
              <a:t>RAID</a:t>
            </a:r>
            <a:r>
              <a:rPr lang="zh-CN" altLang="en-US" sz="2000" dirty="0">
                <a:latin typeface="宋体" pitchFamily="2" charset="-122"/>
              </a:rPr>
              <a:t>家族成员，完全没有冗余</a:t>
            </a:r>
            <a:r>
              <a:rPr lang="zh-CN" altLang="en-US" sz="2000" dirty="0"/>
              <a:t>； </a:t>
            </a:r>
          </a:p>
          <a:p>
            <a:pPr marL="668338" lvl="1" indent="-193675">
              <a:spcBef>
                <a:spcPct val="10000"/>
              </a:spcBef>
              <a:spcAft>
                <a:spcPct val="10000"/>
              </a:spcAft>
            </a:pPr>
            <a:r>
              <a:rPr lang="zh-CN" altLang="en-US" sz="2000" dirty="0">
                <a:latin typeface="宋体" pitchFamily="2" charset="-122"/>
              </a:rPr>
              <a:t>数据条带（</a:t>
            </a:r>
            <a:r>
              <a:rPr lang="en-US" altLang="zh-CN" sz="2000" dirty="0">
                <a:latin typeface="Times New Roman" pitchFamily="18" charset="0"/>
              </a:rPr>
              <a:t>Strip</a:t>
            </a:r>
            <a:r>
              <a:rPr lang="en-US" altLang="zh-CN" sz="2000" dirty="0">
                <a:latin typeface="宋体" pitchFamily="2" charset="-122"/>
              </a:rPr>
              <a:t>）</a:t>
            </a:r>
            <a:r>
              <a:rPr lang="zh-CN" altLang="en-US" sz="2000" dirty="0">
                <a:latin typeface="宋体" pitchFamily="2" charset="-122"/>
              </a:rPr>
              <a:t>化分布在不同的物理磁盘上。</a:t>
            </a:r>
            <a:r>
              <a:rPr lang="en-US" altLang="zh-CN" sz="2000" dirty="0">
                <a:latin typeface="Times New Roman" pitchFamily="18" charset="0"/>
              </a:rPr>
              <a:t>Strip</a:t>
            </a:r>
            <a:r>
              <a:rPr lang="zh-CN" altLang="en-US" sz="2000" dirty="0">
                <a:latin typeface="宋体" pitchFamily="2" charset="-122"/>
              </a:rPr>
              <a:t>可以是物理磁盘上的一块存储区（扇区或其他单位）。</a:t>
            </a:r>
          </a:p>
          <a:p>
            <a:pPr marL="668338" lvl="1" indent="-193675">
              <a:spcBef>
                <a:spcPct val="10000"/>
              </a:spcBef>
              <a:spcAft>
                <a:spcPct val="10000"/>
              </a:spcAft>
            </a:pPr>
            <a:r>
              <a:rPr lang="zh-CN" altLang="en-US" sz="2000" dirty="0">
                <a:latin typeface="宋体" pitchFamily="2" charset="-122"/>
              </a:rPr>
              <a:t>磁盘组中每一个磁盘同一位置的磁盘区构成一个逻辑上的带区集，所以一个带区分布在多个磁盘上。</a:t>
            </a:r>
            <a:r>
              <a:rPr lang="zh-CN" altLang="en-US" sz="2000" dirty="0"/>
              <a:t>  </a:t>
            </a:r>
          </a:p>
          <a:p>
            <a:pPr marL="668338" lvl="1" indent="-193675">
              <a:spcBef>
                <a:spcPct val="10000"/>
              </a:spcBef>
              <a:spcAft>
                <a:spcPct val="10000"/>
              </a:spcAft>
            </a:pPr>
            <a:r>
              <a:rPr lang="zh-CN" altLang="en-US" sz="2000" dirty="0">
                <a:latin typeface="宋体" pitchFamily="2" charset="-122"/>
              </a:rPr>
              <a:t>单个</a:t>
            </a:r>
            <a:r>
              <a:rPr lang="en-US" altLang="zh-CN" sz="2000" dirty="0">
                <a:latin typeface="Times New Roman" pitchFamily="18" charset="0"/>
              </a:rPr>
              <a:t>I/O </a:t>
            </a:r>
            <a:r>
              <a:rPr lang="zh-CN" altLang="en-US" sz="2000" dirty="0">
                <a:latin typeface="宋体" pitchFamily="2" charset="-122"/>
              </a:rPr>
              <a:t>操作访问的数据分布在一个带区集上时，可实现</a:t>
            </a:r>
            <a:r>
              <a:rPr lang="en-US" altLang="zh-CN" sz="2000" dirty="0">
                <a:latin typeface="Times New Roman" pitchFamily="18" charset="0"/>
              </a:rPr>
              <a:t>I/O</a:t>
            </a:r>
            <a:r>
              <a:rPr lang="zh-CN" altLang="en-US" sz="2000" dirty="0">
                <a:latin typeface="宋体" pitchFamily="2" charset="-122"/>
              </a:rPr>
              <a:t>操作的并行处理，改善数据传输性能。</a:t>
            </a:r>
            <a:r>
              <a:rPr lang="zh-CN" altLang="en-US" sz="2000" dirty="0"/>
              <a:t> </a:t>
            </a:r>
          </a:p>
        </p:txBody>
      </p:sp>
      <p:sp>
        <p:nvSpPr>
          <p:cNvPr id="3" name="TextBox 2"/>
          <p:cNvSpPr txBox="1"/>
          <p:nvPr/>
        </p:nvSpPr>
        <p:spPr>
          <a:xfrm>
            <a:off x="2423593" y="4293096"/>
            <a:ext cx="1121891" cy="327782"/>
          </a:xfrm>
          <a:prstGeom prst="rect">
            <a:avLst/>
          </a:prstGeom>
          <a:noFill/>
        </p:spPr>
        <p:txBody>
          <a:bodyPr wrap="square" rtlCol="0">
            <a:spAutoFit/>
          </a:bodyPr>
          <a:lstStyle/>
          <a:p>
            <a:pPr algn="ctr">
              <a:buNone/>
            </a:pPr>
            <a:r>
              <a:rPr lang="zh-CN" altLang="en-US" dirty="0"/>
              <a:t>带区</a:t>
            </a:r>
          </a:p>
        </p:txBody>
      </p:sp>
    </p:spTree>
    <p:extLst>
      <p:ext uri="{BB962C8B-B14F-4D97-AF65-F5344CB8AC3E}">
        <p14:creationId xmlns:p14="http://schemas.microsoft.com/office/powerpoint/2010/main" val="34225899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17444">
                                            <p:txEl>
                                              <p:pRg st="0" end="0"/>
                                            </p:txEl>
                                          </p:spTgt>
                                        </p:tgtEl>
                                        <p:attrNameLst>
                                          <p:attrName>style.visibility</p:attrName>
                                        </p:attrNameLst>
                                      </p:cBhvr>
                                      <p:to>
                                        <p:strVal val="visible"/>
                                      </p:to>
                                    </p:set>
                                    <p:anim calcmode="lin" valueType="num">
                                      <p:cBhvr additive="base">
                                        <p:cTn id="7" dur="500" fill="hold"/>
                                        <p:tgtEl>
                                          <p:spTgt spid="317444">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17444">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317444">
                                            <p:txEl>
                                              <p:pRg st="1" end="1"/>
                                            </p:txEl>
                                          </p:spTgt>
                                        </p:tgtEl>
                                        <p:attrNameLst>
                                          <p:attrName>style.visibility</p:attrName>
                                        </p:attrNameLst>
                                      </p:cBhvr>
                                      <p:to>
                                        <p:strVal val="visible"/>
                                      </p:to>
                                    </p:set>
                                    <p:anim calcmode="lin" valueType="num">
                                      <p:cBhvr additive="base">
                                        <p:cTn id="11" dur="500" fill="hold"/>
                                        <p:tgtEl>
                                          <p:spTgt spid="317444">
                                            <p:txEl>
                                              <p:pRg st="1" end="1"/>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317444">
                                            <p:txEl>
                                              <p:pRg st="1" end="1"/>
                                            </p:txEl>
                                          </p:spTgt>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317444">
                                            <p:txEl>
                                              <p:pRg st="2" end="2"/>
                                            </p:txEl>
                                          </p:spTgt>
                                        </p:tgtEl>
                                        <p:attrNameLst>
                                          <p:attrName>style.visibility</p:attrName>
                                        </p:attrNameLst>
                                      </p:cBhvr>
                                      <p:to>
                                        <p:strVal val="visible"/>
                                      </p:to>
                                    </p:set>
                                    <p:anim calcmode="lin" valueType="num">
                                      <p:cBhvr additive="base">
                                        <p:cTn id="15" dur="500" fill="hold"/>
                                        <p:tgtEl>
                                          <p:spTgt spid="317444">
                                            <p:txEl>
                                              <p:pRg st="2" end="2"/>
                                            </p:txEl>
                                          </p:spTgt>
                                        </p:tgtEl>
                                        <p:attrNameLst>
                                          <p:attrName>ppt_x</p:attrName>
                                        </p:attrNameLst>
                                      </p:cBhvr>
                                      <p:tavLst>
                                        <p:tav tm="0">
                                          <p:val>
                                            <p:strVal val="0-#ppt_w/2"/>
                                          </p:val>
                                        </p:tav>
                                        <p:tav tm="100000">
                                          <p:val>
                                            <p:strVal val="#ppt_x"/>
                                          </p:val>
                                        </p:tav>
                                      </p:tavLst>
                                    </p:anim>
                                    <p:anim calcmode="lin" valueType="num">
                                      <p:cBhvr additive="base">
                                        <p:cTn id="16" dur="500" fill="hold"/>
                                        <p:tgtEl>
                                          <p:spTgt spid="317444">
                                            <p:txEl>
                                              <p:pRg st="2" end="2"/>
                                            </p:txEl>
                                          </p:spTgt>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317444">
                                            <p:txEl>
                                              <p:pRg st="3" end="3"/>
                                            </p:txEl>
                                          </p:spTgt>
                                        </p:tgtEl>
                                        <p:attrNameLst>
                                          <p:attrName>style.visibility</p:attrName>
                                        </p:attrNameLst>
                                      </p:cBhvr>
                                      <p:to>
                                        <p:strVal val="visible"/>
                                      </p:to>
                                    </p:set>
                                    <p:anim calcmode="lin" valueType="num">
                                      <p:cBhvr additive="base">
                                        <p:cTn id="19" dur="500" fill="hold"/>
                                        <p:tgtEl>
                                          <p:spTgt spid="317444">
                                            <p:txEl>
                                              <p:pRg st="3" end="3"/>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317444">
                                            <p:txEl>
                                              <p:pRg st="3" end="3"/>
                                            </p:txEl>
                                          </p:spTgt>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317444">
                                            <p:txEl>
                                              <p:pRg st="4" end="4"/>
                                            </p:txEl>
                                          </p:spTgt>
                                        </p:tgtEl>
                                        <p:attrNameLst>
                                          <p:attrName>style.visibility</p:attrName>
                                        </p:attrNameLst>
                                      </p:cBhvr>
                                      <p:to>
                                        <p:strVal val="visible"/>
                                      </p:to>
                                    </p:set>
                                    <p:anim calcmode="lin" valueType="num">
                                      <p:cBhvr additive="base">
                                        <p:cTn id="23" dur="500" fill="hold"/>
                                        <p:tgtEl>
                                          <p:spTgt spid="317444">
                                            <p:txEl>
                                              <p:pRg st="4" end="4"/>
                                            </p:txEl>
                                          </p:spTgt>
                                        </p:tgtEl>
                                        <p:attrNameLst>
                                          <p:attrName>ppt_x</p:attrName>
                                        </p:attrNameLst>
                                      </p:cBhvr>
                                      <p:tavLst>
                                        <p:tav tm="0">
                                          <p:val>
                                            <p:strVal val="0-#ppt_w/2"/>
                                          </p:val>
                                        </p:tav>
                                        <p:tav tm="100000">
                                          <p:val>
                                            <p:strVal val="#ppt_x"/>
                                          </p:val>
                                        </p:tav>
                                      </p:tavLst>
                                    </p:anim>
                                    <p:anim calcmode="lin" valueType="num">
                                      <p:cBhvr additive="base">
                                        <p:cTn id="24" dur="500" fill="hold"/>
                                        <p:tgtEl>
                                          <p:spTgt spid="317444">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8" fill="hold" nodeType="clickEffect">
                                  <p:stCondLst>
                                    <p:cond delay="0"/>
                                  </p:stCondLst>
                                  <p:childTnLst>
                                    <p:set>
                                      <p:cBhvr>
                                        <p:cTn id="28" dur="1" fill="hold">
                                          <p:stCondLst>
                                            <p:cond delay="0"/>
                                          </p:stCondLst>
                                        </p:cTn>
                                        <p:tgtEl>
                                          <p:spTgt spid="2"/>
                                        </p:tgtEl>
                                        <p:attrNameLst>
                                          <p:attrName>style.visibility</p:attrName>
                                        </p:attrNameLst>
                                      </p:cBhvr>
                                      <p:to>
                                        <p:strVal val="visible"/>
                                      </p:to>
                                    </p:set>
                                    <p:anim calcmode="lin" valueType="num">
                                      <p:cBhvr additive="base">
                                        <p:cTn id="29" dur="500" fill="hold"/>
                                        <p:tgtEl>
                                          <p:spTgt spid="2"/>
                                        </p:tgtEl>
                                        <p:attrNameLst>
                                          <p:attrName>ppt_x</p:attrName>
                                        </p:attrNameLst>
                                      </p:cBhvr>
                                      <p:tavLst>
                                        <p:tav tm="0">
                                          <p:val>
                                            <p:strVal val="0-#ppt_w/2"/>
                                          </p:val>
                                        </p:tav>
                                        <p:tav tm="100000">
                                          <p:val>
                                            <p:strVal val="#ppt_x"/>
                                          </p:val>
                                        </p:tav>
                                      </p:tavLst>
                                    </p:anim>
                                    <p:anim calcmode="lin" valueType="num">
                                      <p:cBhvr additive="base">
                                        <p:cTn id="30"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444" grpId="0" build="p" autoUpdateAnimBg="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5"/>
          <p:cNvSpPr>
            <a:spLocks noGrp="1" noChangeArrowheads="1"/>
          </p:cNvSpPr>
          <p:nvPr>
            <p:ph type="title"/>
          </p:nvPr>
        </p:nvSpPr>
        <p:spPr>
          <a:xfrm>
            <a:off x="263352" y="217723"/>
            <a:ext cx="5257800" cy="373062"/>
          </a:xfrm>
        </p:spPr>
        <p:txBody>
          <a:bodyPr/>
          <a:lstStyle/>
          <a:p>
            <a:r>
              <a:rPr lang="zh-CN" altLang="en-US" dirty="0"/>
              <a:t>硬磁盘的类型</a:t>
            </a:r>
          </a:p>
        </p:txBody>
      </p:sp>
      <p:sp>
        <p:nvSpPr>
          <p:cNvPr id="318470" name="Rectangle 6"/>
          <p:cNvSpPr>
            <a:spLocks noChangeArrowheads="1"/>
          </p:cNvSpPr>
          <p:nvPr/>
        </p:nvSpPr>
        <p:spPr bwMode="auto">
          <a:xfrm>
            <a:off x="407368" y="928689"/>
            <a:ext cx="10055845" cy="2684325"/>
          </a:xfrm>
          <a:prstGeom prst="rect">
            <a:avLst/>
          </a:prstGeom>
          <a:noFill/>
          <a:ln w="12700">
            <a:noFill/>
            <a:miter lim="800000"/>
            <a:headEnd/>
            <a:tailEnd/>
          </a:ln>
        </p:spPr>
        <p:txBody>
          <a:bodyPr wrap="square" lIns="63500" tIns="25400" rIns="63500" bIns="25400">
            <a:spAutoFit/>
          </a:bodyPr>
          <a:lstStyle/>
          <a:p>
            <a:pPr marL="284163" indent="-284163">
              <a:spcBef>
                <a:spcPct val="10000"/>
              </a:spcBef>
              <a:spcAft>
                <a:spcPct val="10000"/>
              </a:spcAft>
              <a:buClr>
                <a:srgbClr val="FF0000"/>
              </a:buClr>
              <a:buFont typeface="Wingdings" pitchFamily="2" charset="2"/>
              <a:buChar char="v"/>
            </a:pPr>
            <a:r>
              <a:rPr lang="en-US" altLang="zh-CN" b="1" dirty="0">
                <a:solidFill>
                  <a:schemeClr val="tx1"/>
                </a:solidFill>
              </a:rPr>
              <a:t>RAID 1</a:t>
            </a:r>
            <a:r>
              <a:rPr lang="zh-CN" altLang="en-US" b="1" dirty="0">
                <a:solidFill>
                  <a:schemeClr val="tx1"/>
                </a:solidFill>
              </a:rPr>
              <a:t>：镜像结构</a:t>
            </a:r>
          </a:p>
          <a:p>
            <a:pPr marL="668338" lvl="1" indent="-193675">
              <a:spcBef>
                <a:spcPct val="10000"/>
              </a:spcBef>
              <a:spcAft>
                <a:spcPct val="10000"/>
              </a:spcAft>
            </a:pPr>
            <a:r>
              <a:rPr lang="zh-CN" altLang="en-US" sz="2000" dirty="0">
                <a:latin typeface="宋体" pitchFamily="2" charset="-122"/>
              </a:rPr>
              <a:t>简单镜像磁盘冗余方案</a:t>
            </a:r>
            <a:r>
              <a:rPr lang="zh-CN" altLang="en-US" sz="2000" dirty="0"/>
              <a:t> ，成本太高； </a:t>
            </a:r>
          </a:p>
          <a:p>
            <a:pPr marL="668338" lvl="1" indent="-193675">
              <a:spcBef>
                <a:spcPct val="10000"/>
              </a:spcBef>
              <a:spcAft>
                <a:spcPct val="10000"/>
              </a:spcAft>
            </a:pPr>
            <a:r>
              <a:rPr lang="zh-CN" altLang="en-US" sz="2000" dirty="0">
                <a:latin typeface="宋体" pitchFamily="2" charset="-122"/>
              </a:rPr>
              <a:t>与</a:t>
            </a:r>
            <a:r>
              <a:rPr lang="en-US" altLang="zh-CN" sz="2000" dirty="0">
                <a:latin typeface="Times New Roman" pitchFamily="18" charset="0"/>
                <a:cs typeface="Times New Roman" pitchFamily="18" charset="0"/>
              </a:rPr>
              <a:t>RAID 0</a:t>
            </a:r>
            <a:r>
              <a:rPr lang="zh-CN" altLang="en-US" sz="2000" dirty="0">
                <a:latin typeface="宋体" pitchFamily="2" charset="-122"/>
              </a:rPr>
              <a:t>类似，用户数据和系统数据条带（</a:t>
            </a:r>
            <a:r>
              <a:rPr lang="en-US" altLang="zh-CN" sz="2000" dirty="0">
                <a:latin typeface="Times New Roman" pitchFamily="18" charset="0"/>
              </a:rPr>
              <a:t>Strip</a:t>
            </a:r>
            <a:r>
              <a:rPr lang="en-US" altLang="zh-CN" sz="2000" dirty="0">
                <a:latin typeface="宋体" pitchFamily="2" charset="-122"/>
              </a:rPr>
              <a:t>）</a:t>
            </a:r>
            <a:r>
              <a:rPr lang="zh-CN" altLang="en-US" sz="2000" dirty="0">
                <a:latin typeface="宋体" pitchFamily="2" charset="-122"/>
              </a:rPr>
              <a:t>化分布在不同的物理磁盘上（包括镜像磁盘）。 </a:t>
            </a:r>
          </a:p>
          <a:p>
            <a:pPr marL="668338" lvl="1" indent="-193675">
              <a:spcBef>
                <a:spcPct val="10000"/>
              </a:spcBef>
              <a:spcAft>
                <a:spcPct val="10000"/>
              </a:spcAft>
            </a:pPr>
            <a:r>
              <a:rPr lang="zh-CN" altLang="en-US" sz="2000" dirty="0">
                <a:latin typeface="宋体" pitchFamily="2" charset="-122"/>
              </a:rPr>
              <a:t>读操作同时在两组磁盘中进行，数据从访问时间小的磁盘组中获得，所以，读操作性能得到改善。 </a:t>
            </a:r>
          </a:p>
          <a:p>
            <a:pPr marL="668338" lvl="1" indent="-193675">
              <a:spcBef>
                <a:spcPct val="10000"/>
              </a:spcBef>
              <a:spcAft>
                <a:spcPct val="10000"/>
              </a:spcAft>
            </a:pPr>
            <a:r>
              <a:rPr lang="zh-CN" altLang="en-US" sz="2000" dirty="0">
                <a:latin typeface="宋体" pitchFamily="2" charset="-122"/>
              </a:rPr>
              <a:t>写操作同时在两组磁盘中进行，写操作的访问时间以速度慢的为准，所以，写操作性能指标不高。 </a:t>
            </a:r>
          </a:p>
          <a:p>
            <a:pPr marL="668338" lvl="1" indent="-193675">
              <a:spcBef>
                <a:spcPct val="10000"/>
              </a:spcBef>
              <a:spcAft>
                <a:spcPct val="10000"/>
              </a:spcAft>
            </a:pPr>
            <a:r>
              <a:rPr lang="zh-CN" altLang="en-US" sz="2000" dirty="0">
                <a:latin typeface="宋体" pitchFamily="2" charset="-122"/>
              </a:rPr>
              <a:t>出现磁盘损坏时，数据恢复简单。</a:t>
            </a:r>
            <a:r>
              <a:rPr lang="zh-CN" altLang="en-US" dirty="0">
                <a:latin typeface="宋体" pitchFamily="2" charset="-122"/>
              </a:rPr>
              <a:t> </a:t>
            </a:r>
            <a:endParaRPr lang="zh-CN" altLang="en-US" dirty="0"/>
          </a:p>
        </p:txBody>
      </p:sp>
      <p:grpSp>
        <p:nvGrpSpPr>
          <p:cNvPr id="2" name="Group 9"/>
          <p:cNvGrpSpPr>
            <a:grpSpLocks/>
          </p:cNvGrpSpPr>
          <p:nvPr/>
        </p:nvGrpSpPr>
        <p:grpSpPr bwMode="auto">
          <a:xfrm>
            <a:off x="1952625" y="4214813"/>
            <a:ext cx="8439150" cy="2133600"/>
            <a:chOff x="96" y="2400"/>
            <a:chExt cx="5520" cy="1344"/>
          </a:xfrm>
        </p:grpSpPr>
        <p:graphicFrame>
          <p:nvGraphicFramePr>
            <p:cNvPr id="4098" name="Object 7"/>
            <p:cNvGraphicFramePr>
              <a:graphicFrameLocks noChangeAspect="1"/>
            </p:cNvGraphicFramePr>
            <p:nvPr/>
          </p:nvGraphicFramePr>
          <p:xfrm>
            <a:off x="192" y="2496"/>
            <a:ext cx="5232" cy="1056"/>
          </p:xfrm>
          <a:graphic>
            <a:graphicData uri="http://schemas.openxmlformats.org/presentationml/2006/ole">
              <mc:AlternateContent xmlns:mc="http://schemas.openxmlformats.org/markup-compatibility/2006">
                <mc:Choice xmlns:v="urn:schemas-microsoft-com:vml" Requires="v">
                  <p:oleObj spid="_x0000_s15398" name="VISIO" r:id="rId3" imgW="6931800" imgH="1116000" progId="Visio.Drawing.11">
                    <p:embed/>
                  </p:oleObj>
                </mc:Choice>
                <mc:Fallback>
                  <p:oleObj name="VISIO" r:id="rId3" imgW="6931800" imgH="1116000"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2" y="2496"/>
                          <a:ext cx="5232" cy="10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102" name="Rectangle 8"/>
            <p:cNvSpPr>
              <a:spLocks noChangeArrowheads="1"/>
            </p:cNvSpPr>
            <p:nvPr/>
          </p:nvSpPr>
          <p:spPr bwMode="auto">
            <a:xfrm>
              <a:off x="96" y="2400"/>
              <a:ext cx="5520" cy="1344"/>
            </a:xfrm>
            <a:prstGeom prst="rect">
              <a:avLst/>
            </a:prstGeom>
            <a:noFill/>
            <a:ln w="12700">
              <a:solidFill>
                <a:schemeClr val="tx1"/>
              </a:solidFill>
              <a:miter lim="800000"/>
              <a:headEnd/>
              <a:tailEnd/>
            </a:ln>
          </p:spPr>
          <p:txBody>
            <a:bodyPr wrap="none" anchor="ctr"/>
            <a:lstStyle/>
            <a:p>
              <a:pPr algn="ctr" eaLnBrk="0" hangingPunct="0"/>
              <a:endParaRPr lang="zh-CN" altLang="en-US"/>
            </a:p>
          </p:txBody>
        </p:sp>
      </p:grpSp>
    </p:spTree>
    <p:extLst>
      <p:ext uri="{BB962C8B-B14F-4D97-AF65-F5344CB8AC3E}">
        <p14:creationId xmlns:p14="http://schemas.microsoft.com/office/powerpoint/2010/main" val="26675714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18470">
                                            <p:txEl>
                                              <p:pRg st="0" end="0"/>
                                            </p:txEl>
                                          </p:spTgt>
                                        </p:tgtEl>
                                        <p:attrNameLst>
                                          <p:attrName>style.visibility</p:attrName>
                                        </p:attrNameLst>
                                      </p:cBhvr>
                                      <p:to>
                                        <p:strVal val="visible"/>
                                      </p:to>
                                    </p:set>
                                    <p:anim calcmode="lin" valueType="num">
                                      <p:cBhvr additive="base">
                                        <p:cTn id="7" dur="500" fill="hold"/>
                                        <p:tgtEl>
                                          <p:spTgt spid="318470">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18470">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318470">
                                            <p:txEl>
                                              <p:pRg st="1" end="1"/>
                                            </p:txEl>
                                          </p:spTgt>
                                        </p:tgtEl>
                                        <p:attrNameLst>
                                          <p:attrName>style.visibility</p:attrName>
                                        </p:attrNameLst>
                                      </p:cBhvr>
                                      <p:to>
                                        <p:strVal val="visible"/>
                                      </p:to>
                                    </p:set>
                                    <p:anim calcmode="lin" valueType="num">
                                      <p:cBhvr additive="base">
                                        <p:cTn id="11" dur="500" fill="hold"/>
                                        <p:tgtEl>
                                          <p:spTgt spid="318470">
                                            <p:txEl>
                                              <p:pRg st="1" end="1"/>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318470">
                                            <p:txEl>
                                              <p:pRg st="1" end="1"/>
                                            </p:txEl>
                                          </p:spTgt>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318470">
                                            <p:txEl>
                                              <p:pRg st="2" end="2"/>
                                            </p:txEl>
                                          </p:spTgt>
                                        </p:tgtEl>
                                        <p:attrNameLst>
                                          <p:attrName>style.visibility</p:attrName>
                                        </p:attrNameLst>
                                      </p:cBhvr>
                                      <p:to>
                                        <p:strVal val="visible"/>
                                      </p:to>
                                    </p:set>
                                    <p:anim calcmode="lin" valueType="num">
                                      <p:cBhvr additive="base">
                                        <p:cTn id="15" dur="500" fill="hold"/>
                                        <p:tgtEl>
                                          <p:spTgt spid="318470">
                                            <p:txEl>
                                              <p:pRg st="2" end="2"/>
                                            </p:txEl>
                                          </p:spTgt>
                                        </p:tgtEl>
                                        <p:attrNameLst>
                                          <p:attrName>ppt_x</p:attrName>
                                        </p:attrNameLst>
                                      </p:cBhvr>
                                      <p:tavLst>
                                        <p:tav tm="0">
                                          <p:val>
                                            <p:strVal val="0-#ppt_w/2"/>
                                          </p:val>
                                        </p:tav>
                                        <p:tav tm="100000">
                                          <p:val>
                                            <p:strVal val="#ppt_x"/>
                                          </p:val>
                                        </p:tav>
                                      </p:tavLst>
                                    </p:anim>
                                    <p:anim calcmode="lin" valueType="num">
                                      <p:cBhvr additive="base">
                                        <p:cTn id="16" dur="500" fill="hold"/>
                                        <p:tgtEl>
                                          <p:spTgt spid="318470">
                                            <p:txEl>
                                              <p:pRg st="2" end="2"/>
                                            </p:txEl>
                                          </p:spTgt>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318470">
                                            <p:txEl>
                                              <p:pRg st="3" end="3"/>
                                            </p:txEl>
                                          </p:spTgt>
                                        </p:tgtEl>
                                        <p:attrNameLst>
                                          <p:attrName>style.visibility</p:attrName>
                                        </p:attrNameLst>
                                      </p:cBhvr>
                                      <p:to>
                                        <p:strVal val="visible"/>
                                      </p:to>
                                    </p:set>
                                    <p:anim calcmode="lin" valueType="num">
                                      <p:cBhvr additive="base">
                                        <p:cTn id="19" dur="500" fill="hold"/>
                                        <p:tgtEl>
                                          <p:spTgt spid="318470">
                                            <p:txEl>
                                              <p:pRg st="3" end="3"/>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318470">
                                            <p:txEl>
                                              <p:pRg st="3" end="3"/>
                                            </p:txEl>
                                          </p:spTgt>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318470">
                                            <p:txEl>
                                              <p:pRg st="4" end="4"/>
                                            </p:txEl>
                                          </p:spTgt>
                                        </p:tgtEl>
                                        <p:attrNameLst>
                                          <p:attrName>style.visibility</p:attrName>
                                        </p:attrNameLst>
                                      </p:cBhvr>
                                      <p:to>
                                        <p:strVal val="visible"/>
                                      </p:to>
                                    </p:set>
                                    <p:anim calcmode="lin" valueType="num">
                                      <p:cBhvr additive="base">
                                        <p:cTn id="23" dur="500" fill="hold"/>
                                        <p:tgtEl>
                                          <p:spTgt spid="318470">
                                            <p:txEl>
                                              <p:pRg st="4" end="4"/>
                                            </p:txEl>
                                          </p:spTgt>
                                        </p:tgtEl>
                                        <p:attrNameLst>
                                          <p:attrName>ppt_x</p:attrName>
                                        </p:attrNameLst>
                                      </p:cBhvr>
                                      <p:tavLst>
                                        <p:tav tm="0">
                                          <p:val>
                                            <p:strVal val="0-#ppt_w/2"/>
                                          </p:val>
                                        </p:tav>
                                        <p:tav tm="100000">
                                          <p:val>
                                            <p:strVal val="#ppt_x"/>
                                          </p:val>
                                        </p:tav>
                                      </p:tavLst>
                                    </p:anim>
                                    <p:anim calcmode="lin" valueType="num">
                                      <p:cBhvr additive="base">
                                        <p:cTn id="24" dur="500" fill="hold"/>
                                        <p:tgtEl>
                                          <p:spTgt spid="318470">
                                            <p:txEl>
                                              <p:pRg st="4" end="4"/>
                                            </p:txEl>
                                          </p:spTgt>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318470">
                                            <p:txEl>
                                              <p:pRg st="5" end="5"/>
                                            </p:txEl>
                                          </p:spTgt>
                                        </p:tgtEl>
                                        <p:attrNameLst>
                                          <p:attrName>style.visibility</p:attrName>
                                        </p:attrNameLst>
                                      </p:cBhvr>
                                      <p:to>
                                        <p:strVal val="visible"/>
                                      </p:to>
                                    </p:set>
                                    <p:anim calcmode="lin" valueType="num">
                                      <p:cBhvr additive="base">
                                        <p:cTn id="27" dur="500" fill="hold"/>
                                        <p:tgtEl>
                                          <p:spTgt spid="318470">
                                            <p:txEl>
                                              <p:pRg st="5" end="5"/>
                                            </p:txEl>
                                          </p:spTgt>
                                        </p:tgtEl>
                                        <p:attrNameLst>
                                          <p:attrName>ppt_x</p:attrName>
                                        </p:attrNameLst>
                                      </p:cBhvr>
                                      <p:tavLst>
                                        <p:tav tm="0">
                                          <p:val>
                                            <p:strVal val="0-#ppt_w/2"/>
                                          </p:val>
                                        </p:tav>
                                        <p:tav tm="100000">
                                          <p:val>
                                            <p:strVal val="#ppt_x"/>
                                          </p:val>
                                        </p:tav>
                                      </p:tavLst>
                                    </p:anim>
                                    <p:anim calcmode="lin" valueType="num">
                                      <p:cBhvr additive="base">
                                        <p:cTn id="28" dur="500" fill="hold"/>
                                        <p:tgtEl>
                                          <p:spTgt spid="318470">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8" fill="hold" nodeType="clickEffect">
                                  <p:stCondLst>
                                    <p:cond delay="0"/>
                                  </p:stCondLst>
                                  <p:childTnLst>
                                    <p:set>
                                      <p:cBhvr>
                                        <p:cTn id="32" dur="1" fill="hold">
                                          <p:stCondLst>
                                            <p:cond delay="0"/>
                                          </p:stCondLst>
                                        </p:cTn>
                                        <p:tgtEl>
                                          <p:spTgt spid="2"/>
                                        </p:tgtEl>
                                        <p:attrNameLst>
                                          <p:attrName>style.visibility</p:attrName>
                                        </p:attrNameLst>
                                      </p:cBhvr>
                                      <p:to>
                                        <p:strVal val="visible"/>
                                      </p:to>
                                    </p:set>
                                    <p:anim calcmode="lin" valueType="num">
                                      <p:cBhvr additive="base">
                                        <p:cTn id="33" dur="500" fill="hold"/>
                                        <p:tgtEl>
                                          <p:spTgt spid="2"/>
                                        </p:tgtEl>
                                        <p:attrNameLst>
                                          <p:attrName>ppt_x</p:attrName>
                                        </p:attrNameLst>
                                      </p:cBhvr>
                                      <p:tavLst>
                                        <p:tav tm="0">
                                          <p:val>
                                            <p:strVal val="0-#ppt_w/2"/>
                                          </p:val>
                                        </p:tav>
                                        <p:tav tm="100000">
                                          <p:val>
                                            <p:strVal val="#ppt_x"/>
                                          </p:val>
                                        </p:tav>
                                      </p:tavLst>
                                    </p:anim>
                                    <p:anim calcmode="lin" valueType="num">
                                      <p:cBhvr additive="base">
                                        <p:cTn id="34"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8470" grpId="0" build="p" autoUpdateAnimBg="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2"/>
          <p:cNvSpPr>
            <a:spLocks noGrp="1" noChangeArrowheads="1"/>
          </p:cNvSpPr>
          <p:nvPr>
            <p:ph type="title"/>
          </p:nvPr>
        </p:nvSpPr>
        <p:spPr>
          <a:xfrm>
            <a:off x="335360" y="273814"/>
            <a:ext cx="5257800" cy="373063"/>
          </a:xfrm>
        </p:spPr>
        <p:txBody>
          <a:bodyPr/>
          <a:lstStyle/>
          <a:p>
            <a:r>
              <a:rPr lang="zh-CN" altLang="en-US" dirty="0"/>
              <a:t>硬磁盘的类型</a:t>
            </a:r>
          </a:p>
        </p:txBody>
      </p:sp>
      <p:sp>
        <p:nvSpPr>
          <p:cNvPr id="319491" name="Rectangle 3"/>
          <p:cNvSpPr>
            <a:spLocks noChangeArrowheads="1"/>
          </p:cNvSpPr>
          <p:nvPr/>
        </p:nvSpPr>
        <p:spPr bwMode="auto">
          <a:xfrm>
            <a:off x="695400" y="908051"/>
            <a:ext cx="9591600" cy="2713563"/>
          </a:xfrm>
          <a:prstGeom prst="rect">
            <a:avLst/>
          </a:prstGeom>
          <a:noFill/>
          <a:ln w="12700">
            <a:noFill/>
            <a:miter lim="800000"/>
            <a:headEnd/>
            <a:tailEnd/>
          </a:ln>
        </p:spPr>
        <p:txBody>
          <a:bodyPr wrap="square" lIns="63500" tIns="25400" rIns="63500" bIns="25400">
            <a:spAutoFit/>
          </a:bodyPr>
          <a:lstStyle/>
          <a:p>
            <a:pPr marL="284163" indent="-284163">
              <a:spcBef>
                <a:spcPct val="10000"/>
              </a:spcBef>
              <a:spcAft>
                <a:spcPct val="10000"/>
              </a:spcAft>
              <a:buClr>
                <a:srgbClr val="FF0000"/>
              </a:buClr>
              <a:buFont typeface="Wingdings" pitchFamily="2" charset="2"/>
              <a:buChar char="v"/>
            </a:pPr>
            <a:r>
              <a:rPr lang="en-US" altLang="zh-CN" sz="2000" b="1" dirty="0">
                <a:solidFill>
                  <a:schemeClr val="tx1"/>
                </a:solidFill>
                <a:latin typeface="黑体" panose="02010609060101010101" pitchFamily="49" charset="-122"/>
                <a:ea typeface="黑体" panose="02010609060101010101" pitchFamily="49" charset="-122"/>
              </a:rPr>
              <a:t>RAID 2</a:t>
            </a:r>
            <a:r>
              <a:rPr lang="zh-CN" altLang="en-US" sz="2000" b="1" dirty="0">
                <a:solidFill>
                  <a:schemeClr val="tx1"/>
                </a:solidFill>
                <a:latin typeface="黑体" panose="02010609060101010101" pitchFamily="49" charset="-122"/>
                <a:ea typeface="黑体" panose="02010609060101010101" pitchFamily="49" charset="-122"/>
              </a:rPr>
              <a:t>：带海明校验</a:t>
            </a:r>
          </a:p>
          <a:p>
            <a:pPr marL="668338" lvl="1" indent="-193675">
              <a:spcBef>
                <a:spcPct val="10000"/>
              </a:spcBef>
              <a:spcAft>
                <a:spcPct val="10000"/>
              </a:spcAft>
            </a:pPr>
            <a:r>
              <a:rPr lang="zh-CN" altLang="en-US" sz="2000" dirty="0">
                <a:latin typeface="黑体" panose="02010609060101010101" pitchFamily="49" charset="-122"/>
                <a:ea typeface="黑体" panose="02010609060101010101" pitchFamily="49" charset="-122"/>
              </a:rPr>
              <a:t>采用完整的并行访问技术，所有磁盘在任何时刻都并行地响应</a:t>
            </a:r>
            <a:r>
              <a:rPr lang="en-US" altLang="zh-CN" sz="2000" dirty="0">
                <a:latin typeface="黑体" panose="02010609060101010101" pitchFamily="49" charset="-122"/>
                <a:ea typeface="黑体" panose="02010609060101010101" pitchFamily="49" charset="-122"/>
                <a:cs typeface="Times New Roman" pitchFamily="18" charset="0"/>
              </a:rPr>
              <a:t>I/O </a:t>
            </a:r>
            <a:r>
              <a:rPr lang="zh-CN" altLang="en-US" sz="2000" dirty="0">
                <a:latin typeface="黑体" panose="02010609060101010101" pitchFamily="49" charset="-122"/>
                <a:ea typeface="黑体" panose="02010609060101010101" pitchFamily="49" charset="-122"/>
              </a:rPr>
              <a:t>请求；磁盘组中物理磁盘处于完全同步状态，以保证任何时刻，所有磁盘的磁头都处于相同位置。 </a:t>
            </a:r>
          </a:p>
          <a:p>
            <a:pPr marL="668338" lvl="1" indent="-193675">
              <a:spcBef>
                <a:spcPct val="10000"/>
              </a:spcBef>
              <a:spcAft>
                <a:spcPct val="10000"/>
              </a:spcAft>
            </a:pPr>
            <a:r>
              <a:rPr lang="zh-CN" altLang="en-US" sz="2000" dirty="0">
                <a:latin typeface="黑体" panose="02010609060101010101" pitchFamily="49" charset="-122"/>
                <a:ea typeface="黑体" panose="02010609060101010101" pitchFamily="49" charset="-122"/>
              </a:rPr>
              <a:t>数据按较小的条带（一个字或一个字节）分布在不同的磁盘上。 </a:t>
            </a:r>
          </a:p>
          <a:p>
            <a:pPr marL="668338" lvl="1" indent="-193675">
              <a:spcBef>
                <a:spcPct val="10000"/>
              </a:spcBef>
              <a:spcAft>
                <a:spcPct val="10000"/>
              </a:spcAft>
            </a:pPr>
            <a:r>
              <a:rPr lang="zh-CN" altLang="en-US" sz="2000" dirty="0">
                <a:latin typeface="黑体" panose="02010609060101010101" pitchFamily="49" charset="-122"/>
                <a:ea typeface="黑体" panose="02010609060101010101" pitchFamily="49" charset="-122"/>
              </a:rPr>
              <a:t>根据磁盘数据计算错误校验码（比如海明码），校验码按位分布在冗余磁盘对应位置上。 </a:t>
            </a:r>
          </a:p>
          <a:p>
            <a:pPr marL="668338" lvl="1" indent="-193675">
              <a:spcBef>
                <a:spcPct val="10000"/>
              </a:spcBef>
              <a:spcAft>
                <a:spcPct val="10000"/>
              </a:spcAft>
            </a:pPr>
            <a:r>
              <a:rPr lang="zh-CN" altLang="en-US" sz="2000" dirty="0">
                <a:latin typeface="黑体" panose="02010609060101010101" pitchFamily="49" charset="-122"/>
                <a:ea typeface="黑体" panose="02010609060101010101" pitchFamily="49" charset="-122"/>
              </a:rPr>
              <a:t>数据传输率高；访问效率高； </a:t>
            </a:r>
          </a:p>
          <a:p>
            <a:pPr marL="668338" lvl="1" indent="-193675">
              <a:spcBef>
                <a:spcPct val="10000"/>
              </a:spcBef>
              <a:spcAft>
                <a:spcPct val="10000"/>
              </a:spcAft>
            </a:pPr>
            <a:r>
              <a:rPr lang="zh-CN" altLang="en-US" sz="2000" dirty="0">
                <a:latin typeface="黑体" panose="02010609060101010101" pitchFamily="49" charset="-122"/>
                <a:ea typeface="黑体" panose="02010609060101010101" pitchFamily="49" charset="-122"/>
              </a:rPr>
              <a:t>成本比较高（比</a:t>
            </a:r>
            <a:r>
              <a:rPr lang="en-US" altLang="zh-CN" sz="2000" dirty="0">
                <a:latin typeface="黑体" panose="02010609060101010101" pitchFamily="49" charset="-122"/>
                <a:ea typeface="黑体" panose="02010609060101010101" pitchFamily="49" charset="-122"/>
              </a:rPr>
              <a:t>RAID1</a:t>
            </a:r>
            <a:r>
              <a:rPr lang="zh-CN" altLang="en-US" sz="2000" dirty="0">
                <a:latin typeface="黑体" panose="02010609060101010101" pitchFamily="49" charset="-122"/>
                <a:ea typeface="黑体" panose="02010609060101010101" pitchFamily="49" charset="-122"/>
              </a:rPr>
              <a:t>稍低） </a:t>
            </a:r>
          </a:p>
        </p:txBody>
      </p:sp>
      <p:grpSp>
        <p:nvGrpSpPr>
          <p:cNvPr id="2" name="Group 9"/>
          <p:cNvGrpSpPr>
            <a:grpSpLocks/>
          </p:cNvGrpSpPr>
          <p:nvPr/>
        </p:nvGrpSpPr>
        <p:grpSpPr bwMode="auto">
          <a:xfrm>
            <a:off x="2208213" y="4221163"/>
            <a:ext cx="8208962" cy="2057400"/>
            <a:chOff x="192" y="2352"/>
            <a:chExt cx="5424" cy="1296"/>
          </a:xfrm>
        </p:grpSpPr>
        <p:graphicFrame>
          <p:nvGraphicFramePr>
            <p:cNvPr id="5122" name="Object 7"/>
            <p:cNvGraphicFramePr>
              <a:graphicFrameLocks noChangeAspect="1"/>
            </p:cNvGraphicFramePr>
            <p:nvPr/>
          </p:nvGraphicFramePr>
          <p:xfrm>
            <a:off x="288" y="2400"/>
            <a:ext cx="5232" cy="1152"/>
          </p:xfrm>
          <a:graphic>
            <a:graphicData uri="http://schemas.openxmlformats.org/presentationml/2006/ole">
              <mc:AlternateContent xmlns:mc="http://schemas.openxmlformats.org/markup-compatibility/2006">
                <mc:Choice xmlns:v="urn:schemas-microsoft-com:vml" Requires="v">
                  <p:oleObj spid="_x0000_s16422" name="VISIO" r:id="rId3" imgW="6123240" imgH="1116000" progId="Visio.Drawing.11">
                    <p:embed/>
                  </p:oleObj>
                </mc:Choice>
                <mc:Fallback>
                  <p:oleObj name="VISIO" r:id="rId3" imgW="6123240" imgH="1116000"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8" y="2400"/>
                          <a:ext cx="5232" cy="11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126" name="Rectangle 8"/>
            <p:cNvSpPr>
              <a:spLocks noChangeArrowheads="1"/>
            </p:cNvSpPr>
            <p:nvPr/>
          </p:nvSpPr>
          <p:spPr bwMode="auto">
            <a:xfrm>
              <a:off x="192" y="2352"/>
              <a:ext cx="5424" cy="1296"/>
            </a:xfrm>
            <a:prstGeom prst="rect">
              <a:avLst/>
            </a:prstGeom>
            <a:noFill/>
            <a:ln w="12700">
              <a:solidFill>
                <a:schemeClr val="tx1"/>
              </a:solidFill>
              <a:miter lim="800000"/>
              <a:headEnd/>
              <a:tailEnd/>
            </a:ln>
          </p:spPr>
          <p:txBody>
            <a:bodyPr wrap="none" anchor="ctr"/>
            <a:lstStyle/>
            <a:p>
              <a:pPr algn="ctr" eaLnBrk="0" hangingPunct="0"/>
              <a:endParaRPr lang="zh-CN" altLang="en-US"/>
            </a:p>
          </p:txBody>
        </p:sp>
      </p:grpSp>
    </p:spTree>
    <p:extLst>
      <p:ext uri="{BB962C8B-B14F-4D97-AF65-F5344CB8AC3E}">
        <p14:creationId xmlns:p14="http://schemas.microsoft.com/office/powerpoint/2010/main" val="1174626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19491">
                                            <p:txEl>
                                              <p:pRg st="0" end="0"/>
                                            </p:txEl>
                                          </p:spTgt>
                                        </p:tgtEl>
                                        <p:attrNameLst>
                                          <p:attrName>style.visibility</p:attrName>
                                        </p:attrNameLst>
                                      </p:cBhvr>
                                      <p:to>
                                        <p:strVal val="visible"/>
                                      </p:to>
                                    </p:set>
                                    <p:anim calcmode="lin" valueType="num">
                                      <p:cBhvr additive="base">
                                        <p:cTn id="7" dur="500" fill="hold"/>
                                        <p:tgtEl>
                                          <p:spTgt spid="319491">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19491">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319491">
                                            <p:txEl>
                                              <p:pRg st="1" end="1"/>
                                            </p:txEl>
                                          </p:spTgt>
                                        </p:tgtEl>
                                        <p:attrNameLst>
                                          <p:attrName>style.visibility</p:attrName>
                                        </p:attrNameLst>
                                      </p:cBhvr>
                                      <p:to>
                                        <p:strVal val="visible"/>
                                      </p:to>
                                    </p:set>
                                    <p:anim calcmode="lin" valueType="num">
                                      <p:cBhvr additive="base">
                                        <p:cTn id="11" dur="500" fill="hold"/>
                                        <p:tgtEl>
                                          <p:spTgt spid="319491">
                                            <p:txEl>
                                              <p:pRg st="1" end="1"/>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319491">
                                            <p:txEl>
                                              <p:pRg st="1" end="1"/>
                                            </p:txEl>
                                          </p:spTgt>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319491">
                                            <p:txEl>
                                              <p:pRg st="2" end="2"/>
                                            </p:txEl>
                                          </p:spTgt>
                                        </p:tgtEl>
                                        <p:attrNameLst>
                                          <p:attrName>style.visibility</p:attrName>
                                        </p:attrNameLst>
                                      </p:cBhvr>
                                      <p:to>
                                        <p:strVal val="visible"/>
                                      </p:to>
                                    </p:set>
                                    <p:anim calcmode="lin" valueType="num">
                                      <p:cBhvr additive="base">
                                        <p:cTn id="15" dur="500" fill="hold"/>
                                        <p:tgtEl>
                                          <p:spTgt spid="319491">
                                            <p:txEl>
                                              <p:pRg st="2" end="2"/>
                                            </p:txEl>
                                          </p:spTgt>
                                        </p:tgtEl>
                                        <p:attrNameLst>
                                          <p:attrName>ppt_x</p:attrName>
                                        </p:attrNameLst>
                                      </p:cBhvr>
                                      <p:tavLst>
                                        <p:tav tm="0">
                                          <p:val>
                                            <p:strVal val="0-#ppt_w/2"/>
                                          </p:val>
                                        </p:tav>
                                        <p:tav tm="100000">
                                          <p:val>
                                            <p:strVal val="#ppt_x"/>
                                          </p:val>
                                        </p:tav>
                                      </p:tavLst>
                                    </p:anim>
                                    <p:anim calcmode="lin" valueType="num">
                                      <p:cBhvr additive="base">
                                        <p:cTn id="16" dur="500" fill="hold"/>
                                        <p:tgtEl>
                                          <p:spTgt spid="319491">
                                            <p:txEl>
                                              <p:pRg st="2" end="2"/>
                                            </p:txEl>
                                          </p:spTgt>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319491">
                                            <p:txEl>
                                              <p:pRg st="3" end="3"/>
                                            </p:txEl>
                                          </p:spTgt>
                                        </p:tgtEl>
                                        <p:attrNameLst>
                                          <p:attrName>style.visibility</p:attrName>
                                        </p:attrNameLst>
                                      </p:cBhvr>
                                      <p:to>
                                        <p:strVal val="visible"/>
                                      </p:to>
                                    </p:set>
                                    <p:anim calcmode="lin" valueType="num">
                                      <p:cBhvr additive="base">
                                        <p:cTn id="19" dur="500" fill="hold"/>
                                        <p:tgtEl>
                                          <p:spTgt spid="319491">
                                            <p:txEl>
                                              <p:pRg st="3" end="3"/>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319491">
                                            <p:txEl>
                                              <p:pRg st="3" end="3"/>
                                            </p:txEl>
                                          </p:spTgt>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319491">
                                            <p:txEl>
                                              <p:pRg st="4" end="4"/>
                                            </p:txEl>
                                          </p:spTgt>
                                        </p:tgtEl>
                                        <p:attrNameLst>
                                          <p:attrName>style.visibility</p:attrName>
                                        </p:attrNameLst>
                                      </p:cBhvr>
                                      <p:to>
                                        <p:strVal val="visible"/>
                                      </p:to>
                                    </p:set>
                                    <p:anim calcmode="lin" valueType="num">
                                      <p:cBhvr additive="base">
                                        <p:cTn id="23" dur="500" fill="hold"/>
                                        <p:tgtEl>
                                          <p:spTgt spid="319491">
                                            <p:txEl>
                                              <p:pRg st="4" end="4"/>
                                            </p:txEl>
                                          </p:spTgt>
                                        </p:tgtEl>
                                        <p:attrNameLst>
                                          <p:attrName>ppt_x</p:attrName>
                                        </p:attrNameLst>
                                      </p:cBhvr>
                                      <p:tavLst>
                                        <p:tav tm="0">
                                          <p:val>
                                            <p:strVal val="0-#ppt_w/2"/>
                                          </p:val>
                                        </p:tav>
                                        <p:tav tm="100000">
                                          <p:val>
                                            <p:strVal val="#ppt_x"/>
                                          </p:val>
                                        </p:tav>
                                      </p:tavLst>
                                    </p:anim>
                                    <p:anim calcmode="lin" valueType="num">
                                      <p:cBhvr additive="base">
                                        <p:cTn id="24" dur="500" fill="hold"/>
                                        <p:tgtEl>
                                          <p:spTgt spid="319491">
                                            <p:txEl>
                                              <p:pRg st="4" end="4"/>
                                            </p:txEl>
                                          </p:spTgt>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319491">
                                            <p:txEl>
                                              <p:pRg st="5" end="5"/>
                                            </p:txEl>
                                          </p:spTgt>
                                        </p:tgtEl>
                                        <p:attrNameLst>
                                          <p:attrName>style.visibility</p:attrName>
                                        </p:attrNameLst>
                                      </p:cBhvr>
                                      <p:to>
                                        <p:strVal val="visible"/>
                                      </p:to>
                                    </p:set>
                                    <p:anim calcmode="lin" valueType="num">
                                      <p:cBhvr additive="base">
                                        <p:cTn id="27" dur="500" fill="hold"/>
                                        <p:tgtEl>
                                          <p:spTgt spid="319491">
                                            <p:txEl>
                                              <p:pRg st="5" end="5"/>
                                            </p:txEl>
                                          </p:spTgt>
                                        </p:tgtEl>
                                        <p:attrNameLst>
                                          <p:attrName>ppt_x</p:attrName>
                                        </p:attrNameLst>
                                      </p:cBhvr>
                                      <p:tavLst>
                                        <p:tav tm="0">
                                          <p:val>
                                            <p:strVal val="0-#ppt_w/2"/>
                                          </p:val>
                                        </p:tav>
                                        <p:tav tm="100000">
                                          <p:val>
                                            <p:strVal val="#ppt_x"/>
                                          </p:val>
                                        </p:tav>
                                      </p:tavLst>
                                    </p:anim>
                                    <p:anim calcmode="lin" valueType="num">
                                      <p:cBhvr additive="base">
                                        <p:cTn id="28" dur="500" fill="hold"/>
                                        <p:tgtEl>
                                          <p:spTgt spid="319491">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8" fill="hold" nodeType="clickEffect">
                                  <p:stCondLst>
                                    <p:cond delay="0"/>
                                  </p:stCondLst>
                                  <p:childTnLst>
                                    <p:set>
                                      <p:cBhvr>
                                        <p:cTn id="32" dur="1" fill="hold">
                                          <p:stCondLst>
                                            <p:cond delay="0"/>
                                          </p:stCondLst>
                                        </p:cTn>
                                        <p:tgtEl>
                                          <p:spTgt spid="2"/>
                                        </p:tgtEl>
                                        <p:attrNameLst>
                                          <p:attrName>style.visibility</p:attrName>
                                        </p:attrNameLst>
                                      </p:cBhvr>
                                      <p:to>
                                        <p:strVal val="visible"/>
                                      </p:to>
                                    </p:set>
                                    <p:anim calcmode="lin" valueType="num">
                                      <p:cBhvr additive="base">
                                        <p:cTn id="33" dur="500" fill="hold"/>
                                        <p:tgtEl>
                                          <p:spTgt spid="2"/>
                                        </p:tgtEl>
                                        <p:attrNameLst>
                                          <p:attrName>ppt_x</p:attrName>
                                        </p:attrNameLst>
                                      </p:cBhvr>
                                      <p:tavLst>
                                        <p:tav tm="0">
                                          <p:val>
                                            <p:strVal val="0-#ppt_w/2"/>
                                          </p:val>
                                        </p:tav>
                                        <p:tav tm="100000">
                                          <p:val>
                                            <p:strVal val="#ppt_x"/>
                                          </p:val>
                                        </p:tav>
                                      </p:tavLst>
                                    </p:anim>
                                    <p:anim calcmode="lin" valueType="num">
                                      <p:cBhvr additive="base">
                                        <p:cTn id="34"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9491" grpId="0" build="p" autoUpdateAnimBg="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19536" y="3740006"/>
            <a:ext cx="9015189" cy="2880501"/>
          </a:xfrm>
          <a:prstGeom prst="rect">
            <a:avLst/>
          </a:prstGeom>
        </p:spPr>
      </p:pic>
      <p:sp>
        <p:nvSpPr>
          <p:cNvPr id="16386" name="Rectangle 2"/>
          <p:cNvSpPr>
            <a:spLocks noGrp="1" noChangeArrowheads="1"/>
          </p:cNvSpPr>
          <p:nvPr>
            <p:ph type="title"/>
          </p:nvPr>
        </p:nvSpPr>
        <p:spPr>
          <a:xfrm>
            <a:off x="46112" y="193623"/>
            <a:ext cx="5257800" cy="372603"/>
          </a:xfrm>
        </p:spPr>
        <p:txBody>
          <a:bodyPr/>
          <a:lstStyle/>
          <a:p>
            <a:r>
              <a:rPr lang="zh-CN" altLang="en-US" dirty="0"/>
              <a:t>辅助存储器概述</a:t>
            </a:r>
            <a:endParaRPr lang="en-US" altLang="zh-CN" dirty="0"/>
          </a:p>
        </p:txBody>
      </p:sp>
      <p:sp>
        <p:nvSpPr>
          <p:cNvPr id="16387" name="Rectangle 3"/>
          <p:cNvSpPr>
            <a:spLocks noGrp="1" noChangeArrowheads="1"/>
          </p:cNvSpPr>
          <p:nvPr>
            <p:ph type="body" idx="1"/>
          </p:nvPr>
        </p:nvSpPr>
        <p:spPr>
          <a:xfrm>
            <a:off x="335360" y="764704"/>
            <a:ext cx="11233248" cy="2782813"/>
          </a:xfrm>
        </p:spPr>
        <p:txBody>
          <a:bodyPr/>
          <a:lstStyle/>
          <a:p>
            <a:r>
              <a:rPr lang="zh-CN" altLang="en-US" dirty="0"/>
              <a:t>辅助存储器 </a:t>
            </a:r>
            <a:endParaRPr lang="en-US" altLang="zh-CN" dirty="0"/>
          </a:p>
          <a:p>
            <a:pPr lvl="1">
              <a:lnSpc>
                <a:spcPct val="150000"/>
              </a:lnSpc>
            </a:pPr>
            <a:r>
              <a:rPr lang="zh-CN" altLang="en-US" dirty="0"/>
              <a:t>主存的后援设备，不直接与</a:t>
            </a:r>
            <a:r>
              <a:rPr lang="en-US" altLang="zh-CN" dirty="0"/>
              <a:t>CPU</a:t>
            </a:r>
            <a:r>
              <a:rPr lang="zh-CN" altLang="en-US" dirty="0"/>
              <a:t>交换信息，又称外存 </a:t>
            </a:r>
            <a:endParaRPr lang="en-US" altLang="zh-CN" dirty="0"/>
          </a:p>
          <a:p>
            <a:pPr lvl="1">
              <a:lnSpc>
                <a:spcPct val="150000"/>
              </a:lnSpc>
            </a:pPr>
            <a:r>
              <a:rPr lang="zh-CN" altLang="en-US" dirty="0"/>
              <a:t>半导体存储介质（固态盘，</a:t>
            </a:r>
            <a:r>
              <a:rPr lang="zh-CN" altLang="en-US" dirty="0">
                <a:solidFill>
                  <a:schemeClr val="accent1"/>
                </a:solidFill>
              </a:rPr>
              <a:t>电</a:t>
            </a:r>
            <a:r>
              <a:rPr lang="zh-CN" altLang="en-US" dirty="0"/>
              <a:t>）、磁介质存储器（硬盘、软盘、磁带，</a:t>
            </a:r>
            <a:r>
              <a:rPr lang="zh-CN" altLang="en-US" dirty="0">
                <a:solidFill>
                  <a:schemeClr val="accent1"/>
                </a:solidFill>
              </a:rPr>
              <a:t>磁</a:t>
            </a:r>
            <a:r>
              <a:rPr lang="zh-CN" altLang="en-US" dirty="0"/>
              <a:t>）、光介质存储器（光盘，</a:t>
            </a:r>
            <a:r>
              <a:rPr lang="zh-CN" altLang="en-US" dirty="0">
                <a:solidFill>
                  <a:schemeClr val="accent1"/>
                </a:solidFill>
              </a:rPr>
              <a:t>光</a:t>
            </a:r>
            <a:r>
              <a:rPr lang="zh-CN" altLang="en-US" dirty="0"/>
              <a:t>）</a:t>
            </a:r>
            <a:endParaRPr lang="en-US" altLang="zh-CN" dirty="0"/>
          </a:p>
          <a:p>
            <a:pPr lvl="1">
              <a:lnSpc>
                <a:spcPct val="150000"/>
              </a:lnSpc>
            </a:pPr>
            <a:r>
              <a:rPr lang="zh-CN" altLang="en-US" dirty="0"/>
              <a:t>特点：容量大、价格低、非易失性、速度慢（与寄存器和主内相比）</a:t>
            </a:r>
            <a:endParaRPr lang="en-US" altLang="zh-CN" dirty="0"/>
          </a:p>
          <a:p>
            <a:pPr lvl="1">
              <a:lnSpc>
                <a:spcPct val="150000"/>
              </a:lnSpc>
            </a:pPr>
            <a:r>
              <a:rPr lang="zh-CN" altLang="en-US" dirty="0"/>
              <a:t>虚拟存储系统、文件系统、数据库系统等 </a:t>
            </a:r>
          </a:p>
        </p:txBody>
      </p:sp>
    </p:spTree>
    <p:extLst>
      <p:ext uri="{BB962C8B-B14F-4D97-AF65-F5344CB8AC3E}">
        <p14:creationId xmlns:p14="http://schemas.microsoft.com/office/powerpoint/2010/main" val="417199269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2"/>
          <p:cNvSpPr>
            <a:spLocks noGrp="1" noChangeArrowheads="1"/>
          </p:cNvSpPr>
          <p:nvPr>
            <p:ph type="title"/>
          </p:nvPr>
        </p:nvSpPr>
        <p:spPr>
          <a:xfrm>
            <a:off x="335360" y="230982"/>
            <a:ext cx="5257800" cy="373062"/>
          </a:xfrm>
        </p:spPr>
        <p:txBody>
          <a:bodyPr/>
          <a:lstStyle/>
          <a:p>
            <a:r>
              <a:rPr lang="zh-CN" altLang="en-US" dirty="0"/>
              <a:t>硬磁盘的类型</a:t>
            </a:r>
          </a:p>
        </p:txBody>
      </p:sp>
      <p:sp>
        <p:nvSpPr>
          <p:cNvPr id="320515" name="Rectangle 3"/>
          <p:cNvSpPr>
            <a:spLocks noChangeArrowheads="1"/>
          </p:cNvSpPr>
          <p:nvPr/>
        </p:nvSpPr>
        <p:spPr bwMode="auto">
          <a:xfrm>
            <a:off x="335360" y="836613"/>
            <a:ext cx="10081817" cy="2559675"/>
          </a:xfrm>
          <a:prstGeom prst="rect">
            <a:avLst/>
          </a:prstGeom>
          <a:noFill/>
          <a:ln w="12700">
            <a:noFill/>
            <a:miter lim="800000"/>
            <a:headEnd/>
            <a:tailEnd/>
          </a:ln>
        </p:spPr>
        <p:txBody>
          <a:bodyPr wrap="square" lIns="63500" tIns="25400" rIns="63500" bIns="25400">
            <a:spAutoFit/>
          </a:bodyPr>
          <a:lstStyle/>
          <a:p>
            <a:pPr marL="284163" indent="-284163">
              <a:spcBef>
                <a:spcPct val="10000"/>
              </a:spcBef>
              <a:spcAft>
                <a:spcPct val="10000"/>
              </a:spcAft>
              <a:buClr>
                <a:srgbClr val="FF0000"/>
              </a:buClr>
              <a:buFont typeface="Wingdings" pitchFamily="2" charset="2"/>
              <a:buChar char="v"/>
            </a:pPr>
            <a:r>
              <a:rPr lang="en-US" altLang="zh-CN" sz="2000" b="1" dirty="0">
                <a:solidFill>
                  <a:schemeClr val="tx1"/>
                </a:solidFill>
                <a:latin typeface="黑体" panose="02010609060101010101" pitchFamily="49" charset="-122"/>
                <a:ea typeface="黑体" panose="02010609060101010101" pitchFamily="49" charset="-122"/>
              </a:rPr>
              <a:t>RAID 3</a:t>
            </a:r>
            <a:r>
              <a:rPr lang="zh-CN" altLang="en-US" sz="2000" b="1" dirty="0">
                <a:solidFill>
                  <a:schemeClr val="tx1"/>
                </a:solidFill>
                <a:latin typeface="黑体" panose="02010609060101010101" pitchFamily="49" charset="-122"/>
                <a:ea typeface="黑体" panose="02010609060101010101" pitchFamily="49" charset="-122"/>
              </a:rPr>
              <a:t>：带奇偶校验码的并行传送</a:t>
            </a:r>
          </a:p>
          <a:p>
            <a:pPr marL="668338" lvl="1" indent="-193675">
              <a:spcBef>
                <a:spcPct val="10000"/>
              </a:spcBef>
              <a:spcAft>
                <a:spcPct val="10000"/>
              </a:spcAft>
            </a:pPr>
            <a:r>
              <a:rPr lang="zh-CN" altLang="en-US" sz="2400" dirty="0">
                <a:latin typeface="黑体" panose="02010609060101010101" pitchFamily="49" charset="-122"/>
                <a:ea typeface="黑体" panose="02010609060101010101" pitchFamily="49" charset="-122"/>
              </a:rPr>
              <a:t>与</a:t>
            </a:r>
            <a:r>
              <a:rPr lang="en-US" altLang="zh-CN" sz="2400" dirty="0">
                <a:latin typeface="黑体" panose="02010609060101010101" pitchFamily="49" charset="-122"/>
                <a:ea typeface="黑体" panose="02010609060101010101" pitchFamily="49" charset="-122"/>
                <a:cs typeface="Times New Roman" pitchFamily="18" charset="0"/>
              </a:rPr>
              <a:t>RAID2</a:t>
            </a:r>
            <a:r>
              <a:rPr lang="zh-CN" altLang="en-US" sz="2400" dirty="0">
                <a:latin typeface="黑体" panose="02010609060101010101" pitchFamily="49" charset="-122"/>
                <a:ea typeface="黑体" panose="02010609060101010101" pitchFamily="49" charset="-122"/>
              </a:rPr>
              <a:t>一样，采用并行访问技术；</a:t>
            </a:r>
          </a:p>
          <a:p>
            <a:pPr marL="668338" lvl="1" indent="-193675">
              <a:spcBef>
                <a:spcPct val="10000"/>
              </a:spcBef>
              <a:spcAft>
                <a:spcPct val="10000"/>
              </a:spcAft>
            </a:pPr>
            <a:r>
              <a:rPr lang="zh-CN" altLang="en-US" sz="2400" dirty="0">
                <a:latin typeface="黑体" panose="02010609060101010101" pitchFamily="49" charset="-122"/>
                <a:ea typeface="黑体" panose="02010609060101010101" pitchFamily="49" charset="-122"/>
              </a:rPr>
              <a:t>数据按较小的条带（一个字或一个字节）分布在不同的磁盘上。 </a:t>
            </a:r>
          </a:p>
          <a:p>
            <a:pPr marL="668338" lvl="1" indent="-193675">
              <a:spcBef>
                <a:spcPct val="10000"/>
              </a:spcBef>
              <a:spcAft>
                <a:spcPct val="10000"/>
              </a:spcAft>
            </a:pPr>
            <a:r>
              <a:rPr lang="zh-CN" altLang="en-US" sz="2400" dirty="0">
                <a:latin typeface="黑体" panose="02010609060101010101" pitchFamily="49" charset="-122"/>
                <a:ea typeface="黑体" panose="02010609060101010101" pitchFamily="49" charset="-122"/>
              </a:rPr>
              <a:t>校验码是简单的奇偶校验码（1位），保存在独立的冗余磁盘对应位置上。</a:t>
            </a:r>
          </a:p>
          <a:p>
            <a:pPr marL="668338" lvl="1" indent="-193675">
              <a:spcBef>
                <a:spcPct val="10000"/>
              </a:spcBef>
              <a:spcAft>
                <a:spcPct val="10000"/>
              </a:spcAft>
            </a:pPr>
            <a:r>
              <a:rPr lang="zh-CN" altLang="en-US" sz="2400" dirty="0">
                <a:latin typeface="黑体" panose="02010609060101010101" pitchFamily="49" charset="-122"/>
                <a:ea typeface="黑体" panose="02010609060101010101" pitchFamily="49" charset="-122"/>
              </a:rPr>
              <a:t>一个磁盘损坏，可以方便地实现数据恢复； </a:t>
            </a:r>
          </a:p>
          <a:p>
            <a:pPr marL="668338" lvl="1" indent="-193675">
              <a:spcBef>
                <a:spcPct val="10000"/>
              </a:spcBef>
              <a:spcAft>
                <a:spcPct val="10000"/>
              </a:spcAft>
            </a:pPr>
            <a:r>
              <a:rPr lang="zh-CN" altLang="en-US" sz="2400" dirty="0">
                <a:latin typeface="黑体" panose="02010609060101010101" pitchFamily="49" charset="-122"/>
                <a:ea typeface="黑体" panose="02010609060101010101" pitchFamily="49" charset="-122"/>
              </a:rPr>
              <a:t>数据传输率高；访问效率高；</a:t>
            </a:r>
          </a:p>
        </p:txBody>
      </p:sp>
      <p:grpSp>
        <p:nvGrpSpPr>
          <p:cNvPr id="2" name="Group 13"/>
          <p:cNvGrpSpPr>
            <a:grpSpLocks/>
          </p:cNvGrpSpPr>
          <p:nvPr/>
        </p:nvGrpSpPr>
        <p:grpSpPr bwMode="auto">
          <a:xfrm>
            <a:off x="2135560" y="3717032"/>
            <a:ext cx="8166100" cy="2895600"/>
            <a:chOff x="288" y="1872"/>
            <a:chExt cx="5280" cy="1824"/>
          </a:xfrm>
        </p:grpSpPr>
        <p:graphicFrame>
          <p:nvGraphicFramePr>
            <p:cNvPr id="6146" name="Object 10"/>
            <p:cNvGraphicFramePr>
              <a:graphicFrameLocks noChangeAspect="1"/>
            </p:cNvGraphicFramePr>
            <p:nvPr/>
          </p:nvGraphicFramePr>
          <p:xfrm>
            <a:off x="432" y="1968"/>
            <a:ext cx="4896" cy="1464"/>
          </p:xfrm>
          <a:graphic>
            <a:graphicData uri="http://schemas.openxmlformats.org/presentationml/2006/ole">
              <mc:AlternateContent xmlns:mc="http://schemas.openxmlformats.org/markup-compatibility/2006">
                <mc:Choice xmlns:v="urn:schemas-microsoft-com:vml" Requires="v">
                  <p:oleObj spid="_x0000_s17446" name="VISIO" r:id="rId3" imgW="4504680" imgH="1117440" progId="Visio.Drawing.11">
                    <p:embed/>
                  </p:oleObj>
                </mc:Choice>
                <mc:Fallback>
                  <p:oleObj name="VISIO" r:id="rId3" imgW="4504680" imgH="1117440"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2" y="1968"/>
                          <a:ext cx="4896" cy="14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150" name="Rectangle 12"/>
            <p:cNvSpPr>
              <a:spLocks noChangeArrowheads="1"/>
            </p:cNvSpPr>
            <p:nvPr/>
          </p:nvSpPr>
          <p:spPr bwMode="auto">
            <a:xfrm>
              <a:off x="288" y="1872"/>
              <a:ext cx="5280" cy="1824"/>
            </a:xfrm>
            <a:prstGeom prst="rect">
              <a:avLst/>
            </a:prstGeom>
            <a:noFill/>
            <a:ln w="12700">
              <a:solidFill>
                <a:schemeClr val="tx1"/>
              </a:solidFill>
              <a:miter lim="800000"/>
              <a:headEnd/>
              <a:tailEnd/>
            </a:ln>
          </p:spPr>
          <p:txBody>
            <a:bodyPr wrap="none" anchor="ctr"/>
            <a:lstStyle/>
            <a:p>
              <a:pPr algn="ctr" eaLnBrk="0" hangingPunct="0"/>
              <a:endParaRPr lang="zh-CN" altLang="en-US"/>
            </a:p>
          </p:txBody>
        </p:sp>
      </p:grpSp>
    </p:spTree>
    <p:extLst>
      <p:ext uri="{BB962C8B-B14F-4D97-AF65-F5344CB8AC3E}">
        <p14:creationId xmlns:p14="http://schemas.microsoft.com/office/powerpoint/2010/main" val="3375756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20515">
                                            <p:txEl>
                                              <p:pRg st="0" end="0"/>
                                            </p:txEl>
                                          </p:spTgt>
                                        </p:tgtEl>
                                        <p:attrNameLst>
                                          <p:attrName>style.visibility</p:attrName>
                                        </p:attrNameLst>
                                      </p:cBhvr>
                                      <p:to>
                                        <p:strVal val="visible"/>
                                      </p:to>
                                    </p:set>
                                    <p:anim calcmode="lin" valueType="num">
                                      <p:cBhvr additive="base">
                                        <p:cTn id="7" dur="500" fill="hold"/>
                                        <p:tgtEl>
                                          <p:spTgt spid="32051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20515">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320515">
                                            <p:txEl>
                                              <p:pRg st="1" end="1"/>
                                            </p:txEl>
                                          </p:spTgt>
                                        </p:tgtEl>
                                        <p:attrNameLst>
                                          <p:attrName>style.visibility</p:attrName>
                                        </p:attrNameLst>
                                      </p:cBhvr>
                                      <p:to>
                                        <p:strVal val="visible"/>
                                      </p:to>
                                    </p:set>
                                    <p:anim calcmode="lin" valueType="num">
                                      <p:cBhvr additive="base">
                                        <p:cTn id="11" dur="500" fill="hold"/>
                                        <p:tgtEl>
                                          <p:spTgt spid="320515">
                                            <p:txEl>
                                              <p:pRg st="1" end="1"/>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320515">
                                            <p:txEl>
                                              <p:pRg st="1" end="1"/>
                                            </p:txEl>
                                          </p:spTgt>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320515">
                                            <p:txEl>
                                              <p:pRg st="2" end="2"/>
                                            </p:txEl>
                                          </p:spTgt>
                                        </p:tgtEl>
                                        <p:attrNameLst>
                                          <p:attrName>style.visibility</p:attrName>
                                        </p:attrNameLst>
                                      </p:cBhvr>
                                      <p:to>
                                        <p:strVal val="visible"/>
                                      </p:to>
                                    </p:set>
                                    <p:anim calcmode="lin" valueType="num">
                                      <p:cBhvr additive="base">
                                        <p:cTn id="15" dur="500" fill="hold"/>
                                        <p:tgtEl>
                                          <p:spTgt spid="320515">
                                            <p:txEl>
                                              <p:pRg st="2" end="2"/>
                                            </p:txEl>
                                          </p:spTgt>
                                        </p:tgtEl>
                                        <p:attrNameLst>
                                          <p:attrName>ppt_x</p:attrName>
                                        </p:attrNameLst>
                                      </p:cBhvr>
                                      <p:tavLst>
                                        <p:tav tm="0">
                                          <p:val>
                                            <p:strVal val="0-#ppt_w/2"/>
                                          </p:val>
                                        </p:tav>
                                        <p:tav tm="100000">
                                          <p:val>
                                            <p:strVal val="#ppt_x"/>
                                          </p:val>
                                        </p:tav>
                                      </p:tavLst>
                                    </p:anim>
                                    <p:anim calcmode="lin" valueType="num">
                                      <p:cBhvr additive="base">
                                        <p:cTn id="16" dur="500" fill="hold"/>
                                        <p:tgtEl>
                                          <p:spTgt spid="320515">
                                            <p:txEl>
                                              <p:pRg st="2" end="2"/>
                                            </p:txEl>
                                          </p:spTgt>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320515">
                                            <p:txEl>
                                              <p:pRg st="3" end="3"/>
                                            </p:txEl>
                                          </p:spTgt>
                                        </p:tgtEl>
                                        <p:attrNameLst>
                                          <p:attrName>style.visibility</p:attrName>
                                        </p:attrNameLst>
                                      </p:cBhvr>
                                      <p:to>
                                        <p:strVal val="visible"/>
                                      </p:to>
                                    </p:set>
                                    <p:anim calcmode="lin" valueType="num">
                                      <p:cBhvr additive="base">
                                        <p:cTn id="19" dur="500" fill="hold"/>
                                        <p:tgtEl>
                                          <p:spTgt spid="320515">
                                            <p:txEl>
                                              <p:pRg st="3" end="3"/>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320515">
                                            <p:txEl>
                                              <p:pRg st="3" end="3"/>
                                            </p:txEl>
                                          </p:spTgt>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320515">
                                            <p:txEl>
                                              <p:pRg st="4" end="4"/>
                                            </p:txEl>
                                          </p:spTgt>
                                        </p:tgtEl>
                                        <p:attrNameLst>
                                          <p:attrName>style.visibility</p:attrName>
                                        </p:attrNameLst>
                                      </p:cBhvr>
                                      <p:to>
                                        <p:strVal val="visible"/>
                                      </p:to>
                                    </p:set>
                                    <p:anim calcmode="lin" valueType="num">
                                      <p:cBhvr additive="base">
                                        <p:cTn id="23" dur="500" fill="hold"/>
                                        <p:tgtEl>
                                          <p:spTgt spid="320515">
                                            <p:txEl>
                                              <p:pRg st="4" end="4"/>
                                            </p:txEl>
                                          </p:spTgt>
                                        </p:tgtEl>
                                        <p:attrNameLst>
                                          <p:attrName>ppt_x</p:attrName>
                                        </p:attrNameLst>
                                      </p:cBhvr>
                                      <p:tavLst>
                                        <p:tav tm="0">
                                          <p:val>
                                            <p:strVal val="0-#ppt_w/2"/>
                                          </p:val>
                                        </p:tav>
                                        <p:tav tm="100000">
                                          <p:val>
                                            <p:strVal val="#ppt_x"/>
                                          </p:val>
                                        </p:tav>
                                      </p:tavLst>
                                    </p:anim>
                                    <p:anim calcmode="lin" valueType="num">
                                      <p:cBhvr additive="base">
                                        <p:cTn id="24" dur="500" fill="hold"/>
                                        <p:tgtEl>
                                          <p:spTgt spid="320515">
                                            <p:txEl>
                                              <p:pRg st="4" end="4"/>
                                            </p:txEl>
                                          </p:spTgt>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320515">
                                            <p:txEl>
                                              <p:pRg st="5" end="5"/>
                                            </p:txEl>
                                          </p:spTgt>
                                        </p:tgtEl>
                                        <p:attrNameLst>
                                          <p:attrName>style.visibility</p:attrName>
                                        </p:attrNameLst>
                                      </p:cBhvr>
                                      <p:to>
                                        <p:strVal val="visible"/>
                                      </p:to>
                                    </p:set>
                                    <p:anim calcmode="lin" valueType="num">
                                      <p:cBhvr additive="base">
                                        <p:cTn id="27" dur="500" fill="hold"/>
                                        <p:tgtEl>
                                          <p:spTgt spid="320515">
                                            <p:txEl>
                                              <p:pRg st="5" end="5"/>
                                            </p:txEl>
                                          </p:spTgt>
                                        </p:tgtEl>
                                        <p:attrNameLst>
                                          <p:attrName>ppt_x</p:attrName>
                                        </p:attrNameLst>
                                      </p:cBhvr>
                                      <p:tavLst>
                                        <p:tav tm="0">
                                          <p:val>
                                            <p:strVal val="0-#ppt_w/2"/>
                                          </p:val>
                                        </p:tav>
                                        <p:tav tm="100000">
                                          <p:val>
                                            <p:strVal val="#ppt_x"/>
                                          </p:val>
                                        </p:tav>
                                      </p:tavLst>
                                    </p:anim>
                                    <p:anim calcmode="lin" valueType="num">
                                      <p:cBhvr additive="base">
                                        <p:cTn id="28" dur="500" fill="hold"/>
                                        <p:tgtEl>
                                          <p:spTgt spid="320515">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8" fill="hold" nodeType="clickEffect">
                                  <p:stCondLst>
                                    <p:cond delay="0"/>
                                  </p:stCondLst>
                                  <p:childTnLst>
                                    <p:set>
                                      <p:cBhvr>
                                        <p:cTn id="32" dur="1" fill="hold">
                                          <p:stCondLst>
                                            <p:cond delay="0"/>
                                          </p:stCondLst>
                                        </p:cTn>
                                        <p:tgtEl>
                                          <p:spTgt spid="2"/>
                                        </p:tgtEl>
                                        <p:attrNameLst>
                                          <p:attrName>style.visibility</p:attrName>
                                        </p:attrNameLst>
                                      </p:cBhvr>
                                      <p:to>
                                        <p:strVal val="visible"/>
                                      </p:to>
                                    </p:set>
                                    <p:anim calcmode="lin" valueType="num">
                                      <p:cBhvr additive="base">
                                        <p:cTn id="33" dur="500" fill="hold"/>
                                        <p:tgtEl>
                                          <p:spTgt spid="2"/>
                                        </p:tgtEl>
                                        <p:attrNameLst>
                                          <p:attrName>ppt_x</p:attrName>
                                        </p:attrNameLst>
                                      </p:cBhvr>
                                      <p:tavLst>
                                        <p:tav tm="0">
                                          <p:val>
                                            <p:strVal val="0-#ppt_w/2"/>
                                          </p:val>
                                        </p:tav>
                                        <p:tav tm="100000">
                                          <p:val>
                                            <p:strVal val="#ppt_x"/>
                                          </p:val>
                                        </p:tav>
                                      </p:tavLst>
                                    </p:anim>
                                    <p:anim calcmode="lin" valueType="num">
                                      <p:cBhvr additive="base">
                                        <p:cTn id="34"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0515" grpId="0" build="p" autoUpdateAnimBg="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698" name="Group 8"/>
          <p:cNvGrpSpPr>
            <a:grpSpLocks/>
          </p:cNvGrpSpPr>
          <p:nvPr/>
        </p:nvGrpSpPr>
        <p:grpSpPr bwMode="auto">
          <a:xfrm>
            <a:off x="2495550" y="981076"/>
            <a:ext cx="6840538" cy="5040313"/>
            <a:chOff x="521" y="618"/>
            <a:chExt cx="4309" cy="2948"/>
          </a:xfrm>
        </p:grpSpPr>
        <p:sp>
          <p:nvSpPr>
            <p:cNvPr id="29700" name="AutoShape 9" descr="羊皮纸"/>
            <p:cNvSpPr>
              <a:spLocks noChangeArrowheads="1"/>
            </p:cNvSpPr>
            <p:nvPr/>
          </p:nvSpPr>
          <p:spPr bwMode="auto">
            <a:xfrm>
              <a:off x="521" y="618"/>
              <a:ext cx="4309" cy="2948"/>
            </a:xfrm>
            <a:prstGeom prst="verticalScroll">
              <a:avLst>
                <a:gd name="adj" fmla="val 12500"/>
              </a:avLst>
            </a:prstGeom>
            <a:blipFill dpi="0" rotWithShape="1">
              <a:blip r:embed="rId3" cstate="print"/>
              <a:srcRect/>
              <a:tile tx="0" ty="0" sx="100000" sy="100000" flip="none" algn="tl"/>
            </a:blipFill>
            <a:ln w="12700">
              <a:solidFill>
                <a:srgbClr val="FF9900"/>
              </a:solidFill>
              <a:round/>
              <a:headEnd/>
              <a:tailEnd/>
            </a:ln>
          </p:spPr>
          <p:txBody>
            <a:bodyPr lIns="63500" tIns="97200" rIns="63500" bIns="61200" anchor="ctr"/>
            <a:lstStyle/>
            <a:p>
              <a:pPr algn="ctr" eaLnBrk="0" hangingPunct="0"/>
              <a:endParaRPr lang="zh-CN" altLang="en-US"/>
            </a:p>
          </p:txBody>
        </p:sp>
        <p:sp>
          <p:nvSpPr>
            <p:cNvPr id="29701" name="Rectangle 10"/>
            <p:cNvSpPr>
              <a:spLocks noChangeArrowheads="1"/>
            </p:cNvSpPr>
            <p:nvPr/>
          </p:nvSpPr>
          <p:spPr bwMode="auto">
            <a:xfrm>
              <a:off x="1394" y="671"/>
              <a:ext cx="2948" cy="299"/>
            </a:xfrm>
            <a:prstGeom prst="rect">
              <a:avLst/>
            </a:prstGeom>
            <a:noFill/>
            <a:ln w="9525">
              <a:noFill/>
              <a:miter lim="800000"/>
              <a:headEnd/>
              <a:tailEnd/>
            </a:ln>
          </p:spPr>
          <p:txBody>
            <a:bodyPr/>
            <a:lstStyle/>
            <a:p>
              <a:pPr algn="ctr" eaLnBrk="0" hangingPunct="0">
                <a:lnSpc>
                  <a:spcPct val="87000"/>
                </a:lnSpc>
                <a:buNone/>
              </a:pPr>
              <a:r>
                <a:rPr lang="zh-CN" altLang="en-US" sz="2800" dirty="0">
                  <a:solidFill>
                    <a:srgbClr val="FF0000"/>
                  </a:solidFill>
                  <a:latin typeface="楷体_GB2312"/>
                  <a:ea typeface="楷体_GB2312"/>
                  <a:cs typeface="楷体_GB2312"/>
                </a:rPr>
                <a:t>第八部分：虚拟存储器</a:t>
              </a:r>
            </a:p>
          </p:txBody>
        </p:sp>
        <p:sp>
          <p:nvSpPr>
            <p:cNvPr id="29702" name="Rectangle 11"/>
            <p:cNvSpPr>
              <a:spLocks noChangeArrowheads="1"/>
            </p:cNvSpPr>
            <p:nvPr/>
          </p:nvSpPr>
          <p:spPr bwMode="auto">
            <a:xfrm>
              <a:off x="1304" y="1131"/>
              <a:ext cx="2925" cy="2131"/>
            </a:xfrm>
            <a:prstGeom prst="rect">
              <a:avLst/>
            </a:prstGeom>
            <a:noFill/>
            <a:ln w="28575">
              <a:solidFill>
                <a:srgbClr val="05AD01"/>
              </a:solidFill>
              <a:miter lim="800000"/>
              <a:headEnd/>
              <a:tailEnd/>
            </a:ln>
          </p:spPr>
          <p:txBody>
            <a:bodyPr lIns="63500" tIns="133200" rIns="63500" bIns="133200"/>
            <a:lstStyle/>
            <a:p>
              <a:pPr marL="609600" indent="-609600">
                <a:lnSpc>
                  <a:spcPct val="75000"/>
                </a:lnSpc>
                <a:spcBef>
                  <a:spcPct val="65000"/>
                </a:spcBef>
                <a:buClr>
                  <a:srgbClr val="FF0000"/>
                </a:buClr>
                <a:buFont typeface="Wingdings" pitchFamily="2" charset="2"/>
                <a:buAutoNum type="ea1JpnChsDbPeriod"/>
              </a:pPr>
              <a:r>
                <a:rPr lang="zh-CN" altLang="en-US" sz="2000" dirty="0">
                  <a:solidFill>
                    <a:srgbClr val="B2B2B2"/>
                  </a:solidFill>
                </a:rPr>
                <a:t>辅助存储器（磁表面存储器）</a:t>
              </a:r>
            </a:p>
            <a:p>
              <a:pPr marL="609600" indent="-609600">
                <a:lnSpc>
                  <a:spcPct val="75000"/>
                </a:lnSpc>
                <a:spcBef>
                  <a:spcPct val="65000"/>
                </a:spcBef>
                <a:buClr>
                  <a:srgbClr val="FF0000"/>
                </a:buClr>
                <a:buFont typeface="Wingdings" pitchFamily="2" charset="2"/>
                <a:buAutoNum type="ea1JpnChsDbPeriod"/>
              </a:pPr>
              <a:r>
                <a:rPr lang="zh-CN" altLang="en-US" sz="2000" dirty="0">
                  <a:solidFill>
                    <a:schemeClr val="accent2"/>
                  </a:solidFill>
                </a:rPr>
                <a:t>虚拟存储器</a:t>
              </a:r>
              <a:endParaRPr lang="en-US" altLang="zh-CN" sz="2000" dirty="0">
                <a:solidFill>
                  <a:schemeClr val="accent2"/>
                </a:solidFill>
              </a:endParaRPr>
            </a:p>
            <a:p>
              <a:pPr marL="903288" lvl="1" indent="-446088">
                <a:lnSpc>
                  <a:spcPct val="75000"/>
                </a:lnSpc>
                <a:spcBef>
                  <a:spcPct val="65000"/>
                </a:spcBef>
                <a:buClr>
                  <a:srgbClr val="FF0000"/>
                </a:buClr>
                <a:buFont typeface="楷体_GB2312"/>
                <a:buAutoNum type="arabicPeriod"/>
              </a:pPr>
              <a:r>
                <a:rPr lang="zh-CN" altLang="en-US" sz="2000" dirty="0">
                  <a:solidFill>
                    <a:schemeClr val="accent2"/>
                  </a:solidFill>
                </a:rPr>
                <a:t>概述</a:t>
              </a:r>
              <a:endParaRPr lang="en-US" altLang="zh-CN" sz="2000" dirty="0">
                <a:solidFill>
                  <a:schemeClr val="accent2"/>
                </a:solidFill>
              </a:endParaRPr>
            </a:p>
            <a:p>
              <a:pPr marL="903288" lvl="1" indent="-446088">
                <a:lnSpc>
                  <a:spcPct val="75000"/>
                </a:lnSpc>
                <a:spcBef>
                  <a:spcPct val="65000"/>
                </a:spcBef>
                <a:buClr>
                  <a:srgbClr val="FF0000"/>
                </a:buClr>
                <a:buFont typeface="楷体_GB2312"/>
                <a:buAutoNum type="arabicPeriod"/>
              </a:pPr>
              <a:r>
                <a:rPr lang="zh-CN" altLang="en-US" sz="2000" dirty="0">
                  <a:solidFill>
                    <a:schemeClr val="accent2"/>
                  </a:solidFill>
                </a:rPr>
                <a:t>页式虚拟存储器</a:t>
              </a:r>
            </a:p>
          </p:txBody>
        </p:sp>
      </p:grpSp>
      <p:sp>
        <p:nvSpPr>
          <p:cNvPr id="6" name="左箭头 5"/>
          <p:cNvSpPr>
            <a:spLocks noChangeArrowheads="1"/>
          </p:cNvSpPr>
          <p:nvPr/>
        </p:nvSpPr>
        <p:spPr bwMode="auto">
          <a:xfrm>
            <a:off x="6600057" y="2708920"/>
            <a:ext cx="714375" cy="285750"/>
          </a:xfrm>
          <a:prstGeom prst="leftArrow">
            <a:avLst>
              <a:gd name="adj1" fmla="val 50000"/>
              <a:gd name="adj2" fmla="val 50000"/>
            </a:avLst>
          </a:prstGeom>
          <a:solidFill>
            <a:srgbClr val="FFFF00"/>
          </a:solidFill>
          <a:ln w="12700" algn="ctr">
            <a:solidFill>
              <a:schemeClr val="tx1"/>
            </a:solidFill>
            <a:round/>
            <a:headEnd/>
            <a:tailEnd/>
          </a:ln>
        </p:spPr>
        <p:txBody>
          <a:bodyPr/>
          <a:lstStyle/>
          <a:p>
            <a:pPr algn="ctr" eaLnBrk="0" hangingPunct="0"/>
            <a:endParaRPr lang="zh-CN" altLang="en-US"/>
          </a:p>
        </p:txBody>
      </p:sp>
    </p:spTree>
    <p:extLst>
      <p:ext uri="{BB962C8B-B14F-4D97-AF65-F5344CB8AC3E}">
        <p14:creationId xmlns:p14="http://schemas.microsoft.com/office/powerpoint/2010/main" val="2527058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1+#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a:xfrm>
            <a:off x="335360" y="260648"/>
            <a:ext cx="5257800" cy="373062"/>
          </a:xfrm>
        </p:spPr>
        <p:txBody>
          <a:bodyPr/>
          <a:lstStyle/>
          <a:p>
            <a:r>
              <a:rPr lang="zh-CN" altLang="en-US" dirty="0"/>
              <a:t>概述</a:t>
            </a: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392" y="908720"/>
            <a:ext cx="9900592" cy="5662114"/>
          </a:xfrm>
          <a:prstGeom prst="rect">
            <a:avLst/>
          </a:prstGeom>
        </p:spPr>
      </p:pic>
    </p:spTree>
    <p:extLst>
      <p:ext uri="{BB962C8B-B14F-4D97-AF65-F5344CB8AC3E}">
        <p14:creationId xmlns:p14="http://schemas.microsoft.com/office/powerpoint/2010/main" val="26448431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a:xfrm>
            <a:off x="263352" y="260648"/>
            <a:ext cx="5257800" cy="373062"/>
          </a:xfrm>
        </p:spPr>
        <p:txBody>
          <a:bodyPr/>
          <a:lstStyle/>
          <a:p>
            <a:r>
              <a:rPr lang="zh-CN" altLang="en-US" dirty="0"/>
              <a:t>概述</a:t>
            </a: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1384" y="908720"/>
            <a:ext cx="10116616" cy="5646978"/>
          </a:xfrm>
          <a:prstGeom prst="rect">
            <a:avLst/>
          </a:prstGeom>
        </p:spPr>
      </p:pic>
    </p:spTree>
    <p:extLst>
      <p:ext uri="{BB962C8B-B14F-4D97-AF65-F5344CB8AC3E}">
        <p14:creationId xmlns:p14="http://schemas.microsoft.com/office/powerpoint/2010/main" val="35250327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a:xfrm>
            <a:off x="335360" y="188640"/>
            <a:ext cx="5257800" cy="373062"/>
          </a:xfrm>
        </p:spPr>
        <p:txBody>
          <a:bodyPr/>
          <a:lstStyle/>
          <a:p>
            <a:r>
              <a:rPr lang="zh-CN" altLang="en-US" dirty="0"/>
              <a:t>概述</a:t>
            </a: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7368" y="980729"/>
            <a:ext cx="10153128" cy="5568849"/>
          </a:xfrm>
          <a:prstGeom prst="rect">
            <a:avLst/>
          </a:prstGeom>
        </p:spPr>
      </p:pic>
    </p:spTree>
    <p:extLst>
      <p:ext uri="{BB962C8B-B14F-4D97-AF65-F5344CB8AC3E}">
        <p14:creationId xmlns:p14="http://schemas.microsoft.com/office/powerpoint/2010/main" val="147620476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a:xfrm>
            <a:off x="263352" y="188640"/>
            <a:ext cx="5257800" cy="373062"/>
          </a:xfrm>
        </p:spPr>
        <p:txBody>
          <a:bodyPr/>
          <a:lstStyle/>
          <a:p>
            <a:r>
              <a:rPr lang="zh-CN" altLang="en-US" dirty="0"/>
              <a:t>概述</a:t>
            </a: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3352" y="713525"/>
            <a:ext cx="9937104" cy="5523787"/>
          </a:xfrm>
          <a:prstGeom prst="rect">
            <a:avLst/>
          </a:prstGeom>
        </p:spPr>
      </p:pic>
      <p:sp>
        <p:nvSpPr>
          <p:cNvPr id="3" name="文本框 2"/>
          <p:cNvSpPr txBox="1"/>
          <p:nvPr/>
        </p:nvSpPr>
        <p:spPr>
          <a:xfrm>
            <a:off x="6096000" y="4365104"/>
            <a:ext cx="2880320" cy="353943"/>
          </a:xfrm>
          <a:prstGeom prst="rect">
            <a:avLst/>
          </a:prstGeom>
          <a:noFill/>
        </p:spPr>
        <p:txBody>
          <a:bodyPr wrap="square" rtlCol="0">
            <a:spAutoFit/>
          </a:bodyPr>
          <a:lstStyle/>
          <a:p>
            <a:pPr>
              <a:buNone/>
            </a:pPr>
            <a:r>
              <a:rPr lang="zh-CN" altLang="en-US" sz="2000" dirty="0"/>
              <a:t>是资源分配的单位</a:t>
            </a:r>
          </a:p>
        </p:txBody>
      </p:sp>
    </p:spTree>
    <p:extLst>
      <p:ext uri="{BB962C8B-B14F-4D97-AF65-F5344CB8AC3E}">
        <p14:creationId xmlns:p14="http://schemas.microsoft.com/office/powerpoint/2010/main" val="179723907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a:xfrm>
            <a:off x="226584" y="259416"/>
            <a:ext cx="5257800" cy="373062"/>
          </a:xfrm>
        </p:spPr>
        <p:txBody>
          <a:bodyPr/>
          <a:lstStyle/>
          <a:p>
            <a:r>
              <a:rPr lang="zh-CN" altLang="en-US"/>
              <a:t>概述</a:t>
            </a:r>
          </a:p>
        </p:txBody>
      </p:sp>
      <p:sp>
        <p:nvSpPr>
          <p:cNvPr id="5" name="Rectangle 3"/>
          <p:cNvSpPr txBox="1">
            <a:spLocks noChangeArrowheads="1"/>
          </p:cNvSpPr>
          <p:nvPr/>
        </p:nvSpPr>
        <p:spPr bwMode="auto">
          <a:xfrm>
            <a:off x="551384" y="836712"/>
            <a:ext cx="9865096" cy="3513782"/>
          </a:xfrm>
          <a:prstGeom prst="rect">
            <a:avLst/>
          </a:prstGeom>
          <a:noFill/>
          <a:ln w="12700">
            <a:noFill/>
            <a:miter lim="800000"/>
            <a:headEnd/>
            <a:tailEnd/>
          </a:ln>
        </p:spPr>
        <p:txBody>
          <a:bodyPr vert="horz" wrap="square" lIns="63500" tIns="25400" rIns="63500" bIns="25400" numCol="1" anchor="t" anchorCtr="0" compatLnSpc="1">
            <a:prstTxWarp prst="textNoShape">
              <a:avLst/>
            </a:prstTxWarp>
            <a:spAutoFit/>
          </a:bodyPr>
          <a:lstStyle>
            <a:lvl1pPr marL="284163" indent="-284163" algn="l" rtl="0" eaLnBrk="0" fontAlgn="base" hangingPunct="0">
              <a:lnSpc>
                <a:spcPct val="75000"/>
              </a:lnSpc>
              <a:spcBef>
                <a:spcPct val="65000"/>
              </a:spcBef>
              <a:spcAft>
                <a:spcPct val="0"/>
              </a:spcAft>
              <a:buClr>
                <a:srgbClr val="FF0000"/>
              </a:buClr>
              <a:buSzPct val="100000"/>
              <a:buFont typeface="Wingdings" pitchFamily="2" charset="2"/>
              <a:buChar char="v"/>
              <a:defRPr sz="2400" b="1">
                <a:solidFill>
                  <a:schemeClr val="tx1"/>
                </a:solidFill>
                <a:latin typeface="+mn-lt"/>
                <a:ea typeface="+mn-ea"/>
                <a:cs typeface="+mn-cs"/>
              </a:defRPr>
            </a:lvl1pPr>
            <a:lvl2pPr marL="668338" indent="-193675" algn="l" rtl="0" eaLnBrk="0" fontAlgn="base" hangingPunct="0">
              <a:lnSpc>
                <a:spcPct val="85000"/>
              </a:lnSpc>
              <a:spcBef>
                <a:spcPct val="40000"/>
              </a:spcBef>
              <a:spcAft>
                <a:spcPct val="0"/>
              </a:spcAft>
              <a:buClr>
                <a:srgbClr val="001ADC"/>
              </a:buClr>
              <a:buSzPct val="100000"/>
              <a:buFont typeface="Wingdings" pitchFamily="2" charset="2"/>
              <a:buChar char="Ø"/>
              <a:defRPr b="1">
                <a:solidFill>
                  <a:schemeClr val="tx1"/>
                </a:solidFill>
                <a:latin typeface="+mn-lt"/>
              </a:defRPr>
            </a:lvl2pPr>
            <a:lvl3pPr marL="1050925" indent="-192088" algn="l" rtl="0" eaLnBrk="0" fontAlgn="base" hangingPunct="0">
              <a:lnSpc>
                <a:spcPct val="85000"/>
              </a:lnSpc>
              <a:spcBef>
                <a:spcPct val="40000"/>
              </a:spcBef>
              <a:spcAft>
                <a:spcPct val="0"/>
              </a:spcAft>
              <a:buClr>
                <a:srgbClr val="05AD01"/>
              </a:buClr>
              <a:buSzPct val="100000"/>
              <a:buFont typeface="Wingdings" pitchFamily="2" charset="2"/>
              <a:buChar char="§"/>
              <a:defRPr b="1">
                <a:solidFill>
                  <a:schemeClr val="tx1"/>
                </a:solidFill>
                <a:latin typeface="+mn-lt"/>
              </a:defRPr>
            </a:lvl3pPr>
            <a:lvl4pPr marL="1968500" indent="-342900" algn="l" rtl="0" eaLnBrk="0" fontAlgn="base" hangingPunct="0">
              <a:spcBef>
                <a:spcPct val="20000"/>
              </a:spcBef>
              <a:spcAft>
                <a:spcPct val="0"/>
              </a:spcAft>
              <a:buChar char="–"/>
              <a:defRPr sz="2000">
                <a:solidFill>
                  <a:schemeClr val="tx1"/>
                </a:solidFill>
                <a:latin typeface="Times New Roman" pitchFamily="18" charset="0"/>
              </a:defRPr>
            </a:lvl4pPr>
            <a:lvl5pPr marL="2501900" indent="-342900" algn="l" rtl="0" eaLnBrk="0" fontAlgn="base" hangingPunct="0">
              <a:spcBef>
                <a:spcPct val="20000"/>
              </a:spcBef>
              <a:spcAft>
                <a:spcPct val="0"/>
              </a:spcAft>
              <a:buChar char="»"/>
              <a:defRPr sz="2000">
                <a:solidFill>
                  <a:schemeClr val="tx1"/>
                </a:solidFill>
                <a:latin typeface="Times New Roman" pitchFamily="18" charset="0"/>
              </a:defRPr>
            </a:lvl5pPr>
            <a:lvl6pPr marL="2959100" indent="-342900" algn="l" rtl="0" eaLnBrk="0" fontAlgn="base" hangingPunct="0">
              <a:spcBef>
                <a:spcPct val="20000"/>
              </a:spcBef>
              <a:spcAft>
                <a:spcPct val="0"/>
              </a:spcAft>
              <a:buChar char="»"/>
              <a:defRPr sz="2000">
                <a:solidFill>
                  <a:schemeClr val="tx1"/>
                </a:solidFill>
                <a:latin typeface="Times New Roman" pitchFamily="18" charset="0"/>
              </a:defRPr>
            </a:lvl6pPr>
            <a:lvl7pPr marL="3416300" indent="-342900" algn="l" rtl="0" eaLnBrk="0" fontAlgn="base" hangingPunct="0">
              <a:spcBef>
                <a:spcPct val="20000"/>
              </a:spcBef>
              <a:spcAft>
                <a:spcPct val="0"/>
              </a:spcAft>
              <a:buChar char="»"/>
              <a:defRPr sz="2000">
                <a:solidFill>
                  <a:schemeClr val="tx1"/>
                </a:solidFill>
                <a:latin typeface="Times New Roman" pitchFamily="18" charset="0"/>
              </a:defRPr>
            </a:lvl7pPr>
            <a:lvl8pPr marL="3873500" indent="-342900" algn="l" rtl="0" eaLnBrk="0" fontAlgn="base" hangingPunct="0">
              <a:spcBef>
                <a:spcPct val="20000"/>
              </a:spcBef>
              <a:spcAft>
                <a:spcPct val="0"/>
              </a:spcAft>
              <a:buChar char="»"/>
              <a:defRPr sz="2000">
                <a:solidFill>
                  <a:schemeClr val="tx1"/>
                </a:solidFill>
                <a:latin typeface="Times New Roman" pitchFamily="18" charset="0"/>
              </a:defRPr>
            </a:lvl8pPr>
            <a:lvl9pPr marL="4330700" indent="-342900" algn="l" rtl="0" eaLnBrk="0" fontAlgn="base" hangingPunct="0">
              <a:spcBef>
                <a:spcPct val="20000"/>
              </a:spcBef>
              <a:spcAft>
                <a:spcPct val="0"/>
              </a:spcAft>
              <a:buChar char="»"/>
              <a:defRPr sz="2000">
                <a:solidFill>
                  <a:schemeClr val="tx1"/>
                </a:solidFill>
                <a:latin typeface="Times New Roman" pitchFamily="18" charset="0"/>
              </a:defRPr>
            </a:lvl9pPr>
          </a:lstStyle>
          <a:p>
            <a:pPr>
              <a:lnSpc>
                <a:spcPct val="125000"/>
              </a:lnSpc>
              <a:spcBef>
                <a:spcPts val="0"/>
              </a:spcBef>
              <a:spcAft>
                <a:spcPts val="0"/>
              </a:spcAft>
              <a:buFont typeface="Wingdings" pitchFamily="2" charset="2"/>
              <a:buChar char="n"/>
              <a:defRPr/>
            </a:pPr>
            <a:r>
              <a:rPr lang="zh-CN" altLang="en-US" sz="2000" kern="0" dirty="0">
                <a:ea typeface="宋体" pitchFamily="2" charset="-122"/>
              </a:rPr>
              <a:t>进程（线程）：操作系统对运行程序的抽象</a:t>
            </a:r>
            <a:endParaRPr lang="en-US" altLang="zh-CN" sz="2000" kern="0" dirty="0">
              <a:ea typeface="宋体" pitchFamily="2" charset="-122"/>
            </a:endParaRPr>
          </a:p>
          <a:p>
            <a:pPr lvl="1">
              <a:lnSpc>
                <a:spcPct val="125000"/>
              </a:lnSpc>
              <a:spcBef>
                <a:spcPts val="0"/>
              </a:spcBef>
              <a:spcAft>
                <a:spcPts val="0"/>
              </a:spcAft>
              <a:defRPr/>
            </a:pPr>
            <a:r>
              <a:rPr lang="zh-CN" altLang="en-US" sz="2000" kern="0" dirty="0"/>
              <a:t>一个系统上可以同时运行多个进程，而每个进程都认为自己独占系统，实际上，操作系统让处理器交替执行多个进程中的指令；</a:t>
            </a:r>
            <a:endParaRPr lang="en-US" altLang="zh-CN" sz="2000" kern="0" dirty="0"/>
          </a:p>
          <a:p>
            <a:pPr lvl="1">
              <a:lnSpc>
                <a:spcPct val="125000"/>
              </a:lnSpc>
              <a:spcBef>
                <a:spcPts val="0"/>
              </a:spcBef>
              <a:spcAft>
                <a:spcPts val="0"/>
              </a:spcAft>
              <a:defRPr/>
            </a:pPr>
            <a:r>
              <a:rPr lang="zh-CN" altLang="en-US" sz="2000" kern="0" dirty="0"/>
              <a:t>进程的上下文：进程运行所需要的所有状态信息，例如：</a:t>
            </a:r>
            <a:r>
              <a:rPr lang="en-US" altLang="zh-CN" sz="2000" kern="0" dirty="0"/>
              <a:t>PC</a:t>
            </a:r>
            <a:r>
              <a:rPr lang="zh-CN" altLang="en-US" sz="2000" kern="0" dirty="0"/>
              <a:t>、寄存器的当前值，主存的内容、段</a:t>
            </a:r>
            <a:r>
              <a:rPr lang="en-US" altLang="zh-CN" sz="2000" kern="0" dirty="0"/>
              <a:t>/</a:t>
            </a:r>
            <a:r>
              <a:rPr lang="zh-CN" altLang="en-US" sz="2000" kern="0" dirty="0"/>
              <a:t>页表、进程的状态信息等；</a:t>
            </a:r>
            <a:endParaRPr lang="en-US" altLang="zh-CN" sz="2000" kern="0" dirty="0"/>
          </a:p>
          <a:p>
            <a:pPr lvl="2">
              <a:lnSpc>
                <a:spcPct val="125000"/>
              </a:lnSpc>
              <a:spcBef>
                <a:spcPts val="0"/>
              </a:spcBef>
              <a:spcAft>
                <a:spcPts val="0"/>
              </a:spcAft>
              <a:defRPr/>
            </a:pPr>
            <a:r>
              <a:rPr lang="zh-CN" altLang="en-US" sz="2000" kern="0" dirty="0"/>
              <a:t>系统中有一个专门空间用来存放当前进程的上下文；</a:t>
            </a:r>
            <a:endParaRPr lang="en-US" altLang="zh-CN" sz="2000" kern="0" dirty="0"/>
          </a:p>
          <a:p>
            <a:pPr lvl="1">
              <a:lnSpc>
                <a:spcPct val="125000"/>
              </a:lnSpc>
              <a:spcBef>
                <a:spcPts val="0"/>
              </a:spcBef>
              <a:spcAft>
                <a:spcPts val="0"/>
              </a:spcAft>
              <a:defRPr/>
            </a:pPr>
            <a:r>
              <a:rPr lang="zh-CN" altLang="en-US" sz="2000" kern="0" dirty="0"/>
              <a:t>上下文切换：任何时刻、系统中只有一个进程正在运行</a:t>
            </a:r>
            <a:endParaRPr lang="en-US" altLang="zh-CN" sz="2000" kern="0" dirty="0"/>
          </a:p>
          <a:p>
            <a:pPr lvl="2">
              <a:lnSpc>
                <a:spcPct val="125000"/>
              </a:lnSpc>
              <a:spcBef>
                <a:spcPts val="0"/>
              </a:spcBef>
              <a:spcAft>
                <a:spcPts val="0"/>
              </a:spcAft>
              <a:defRPr/>
            </a:pPr>
            <a:r>
              <a:rPr lang="zh-CN" altLang="en-US" sz="2000" kern="0" dirty="0"/>
              <a:t>把正在运行的进程换下，换一个新的进程到处理器执行，上下文切换时，必须保存下进程的上下文，恢复换上进程的上下文</a:t>
            </a:r>
            <a:endParaRPr lang="en-US" altLang="zh-CN" sz="2000" kern="0" dirty="0"/>
          </a:p>
        </p:txBody>
      </p:sp>
      <p:pic>
        <p:nvPicPr>
          <p:cNvPr id="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19536" y="4385900"/>
            <a:ext cx="7886700" cy="2219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5952631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a:xfrm>
            <a:off x="236359" y="271735"/>
            <a:ext cx="7010400" cy="372603"/>
          </a:xfrm>
        </p:spPr>
        <p:txBody>
          <a:bodyPr/>
          <a:lstStyle/>
          <a:p>
            <a:pPr eaLnBrk="1" hangingPunct="1"/>
            <a:r>
              <a:rPr lang="en-US" altLang="zh-CN" dirty="0">
                <a:ea typeface="宋体" pitchFamily="2" charset="-122"/>
              </a:rPr>
              <a:t>32</a:t>
            </a:r>
            <a:r>
              <a:rPr lang="zh-CN" altLang="en-US" dirty="0">
                <a:ea typeface="宋体" pitchFamily="2" charset="-122"/>
              </a:rPr>
              <a:t>位程序在内存中的存放</a:t>
            </a:r>
            <a:endParaRPr lang="en-US" altLang="zh-CN" dirty="0">
              <a:ea typeface="宋体" pitchFamily="2" charset="-122"/>
            </a:endParaRPr>
          </a:p>
        </p:txBody>
      </p:sp>
      <p:grpSp>
        <p:nvGrpSpPr>
          <p:cNvPr id="3" name="组合 2"/>
          <p:cNvGrpSpPr/>
          <p:nvPr/>
        </p:nvGrpSpPr>
        <p:grpSpPr>
          <a:xfrm>
            <a:off x="2174001" y="1124744"/>
            <a:ext cx="8051229" cy="5184776"/>
            <a:chOff x="1057275" y="1123950"/>
            <a:chExt cx="8051229" cy="5184776"/>
          </a:xfrm>
        </p:grpSpPr>
        <p:sp>
          <p:nvSpPr>
            <p:cNvPr id="11268" name="Text Box 4"/>
            <p:cNvSpPr txBox="1">
              <a:spLocks noChangeArrowheads="1"/>
            </p:cNvSpPr>
            <p:nvPr/>
          </p:nvSpPr>
          <p:spPr bwMode="auto">
            <a:xfrm>
              <a:off x="2670175" y="1182688"/>
              <a:ext cx="3455988" cy="806450"/>
            </a:xfrm>
            <a:prstGeom prst="rect">
              <a:avLst/>
            </a:prstGeom>
            <a:solidFill>
              <a:srgbClr val="CCFFCC"/>
            </a:solidFill>
            <a:ln w="9525">
              <a:solidFill>
                <a:schemeClr val="tx1"/>
              </a:solidFill>
              <a:miter lim="800000"/>
              <a:headEnd/>
              <a:tailEnd/>
            </a:ln>
          </p:spPr>
          <p:txBody>
            <a:bodyPr lIns="0" tIns="0" rIns="0" bIns="0" anchor="ct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spcBef>
                  <a:spcPct val="50000"/>
                </a:spcBef>
                <a:buNone/>
              </a:pPr>
              <a:r>
                <a:rPr lang="zh-CN" altLang="en-US" sz="2000" dirty="0"/>
                <a:t>栈段</a:t>
              </a:r>
              <a:endParaRPr lang="en-US" altLang="zh-CN" sz="2000" dirty="0"/>
            </a:p>
          </p:txBody>
        </p:sp>
        <p:sp>
          <p:nvSpPr>
            <p:cNvPr id="11269" name="Text Box 5"/>
            <p:cNvSpPr txBox="1">
              <a:spLocks noChangeArrowheads="1"/>
            </p:cNvSpPr>
            <p:nvPr/>
          </p:nvSpPr>
          <p:spPr bwMode="auto">
            <a:xfrm>
              <a:off x="1057275" y="1123950"/>
              <a:ext cx="155575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r" eaLnBrk="1" hangingPunct="1">
                <a:spcBef>
                  <a:spcPct val="50000"/>
                </a:spcBef>
                <a:buNone/>
              </a:pPr>
              <a:r>
                <a:rPr lang="en-US" altLang="zh-CN" dirty="0"/>
                <a:t>0x7FFFFFFF</a:t>
              </a:r>
            </a:p>
          </p:txBody>
        </p:sp>
        <p:sp>
          <p:nvSpPr>
            <p:cNvPr id="11270" name="Text Box 6"/>
            <p:cNvSpPr txBox="1">
              <a:spLocks noChangeArrowheads="1"/>
            </p:cNvSpPr>
            <p:nvPr/>
          </p:nvSpPr>
          <p:spPr bwMode="auto">
            <a:xfrm>
              <a:off x="2670175" y="3082925"/>
              <a:ext cx="3455988" cy="806450"/>
            </a:xfrm>
            <a:prstGeom prst="rect">
              <a:avLst/>
            </a:prstGeom>
            <a:solidFill>
              <a:srgbClr val="CCFFFF"/>
            </a:solidFill>
            <a:ln w="9525">
              <a:solidFill>
                <a:schemeClr val="tx1"/>
              </a:solidFill>
              <a:miter lim="800000"/>
              <a:headEnd/>
              <a:tailEnd/>
            </a:ln>
          </p:spPr>
          <p:txBody>
            <a:bodyPr lIns="0" tIns="0" rIns="0" bIns="0" anchor="ct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spcBef>
                  <a:spcPct val="50000"/>
                </a:spcBef>
                <a:buNone/>
              </a:pPr>
              <a:r>
                <a:rPr lang="zh-CN" altLang="en-US" sz="2000" dirty="0"/>
                <a:t>堆段</a:t>
              </a:r>
              <a:endParaRPr lang="en-US" altLang="zh-CN" sz="2000" dirty="0"/>
            </a:p>
          </p:txBody>
        </p:sp>
        <p:sp>
          <p:nvSpPr>
            <p:cNvPr id="11271" name="Text Box 7"/>
            <p:cNvSpPr txBox="1">
              <a:spLocks noChangeArrowheads="1"/>
            </p:cNvSpPr>
            <p:nvPr/>
          </p:nvSpPr>
          <p:spPr bwMode="auto">
            <a:xfrm>
              <a:off x="2670175" y="3889375"/>
              <a:ext cx="3455988" cy="635000"/>
            </a:xfrm>
            <a:prstGeom prst="rect">
              <a:avLst/>
            </a:prstGeom>
            <a:solidFill>
              <a:srgbClr val="CCFFFF"/>
            </a:solidFill>
            <a:ln w="9525">
              <a:solidFill>
                <a:schemeClr val="tx1"/>
              </a:solidFill>
              <a:miter lim="800000"/>
              <a:headEnd/>
              <a:tailEnd/>
            </a:ln>
          </p:spPr>
          <p:txBody>
            <a:bodyPr lIns="0" tIns="0" rIns="0" bIns="0" anchor="ct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spcBef>
                  <a:spcPct val="50000"/>
                </a:spcBef>
                <a:buNone/>
              </a:pPr>
              <a:r>
                <a:rPr lang="zh-CN" altLang="en-US" sz="2000" dirty="0"/>
                <a:t>全局变量</a:t>
              </a:r>
              <a:endParaRPr lang="en-US" altLang="zh-CN" sz="2000" dirty="0"/>
            </a:p>
          </p:txBody>
        </p:sp>
        <p:sp>
          <p:nvSpPr>
            <p:cNvPr id="11272" name="Text Box 8"/>
            <p:cNvSpPr txBox="1">
              <a:spLocks noChangeArrowheads="1"/>
            </p:cNvSpPr>
            <p:nvPr/>
          </p:nvSpPr>
          <p:spPr bwMode="auto">
            <a:xfrm>
              <a:off x="2670175" y="4524375"/>
              <a:ext cx="3455988" cy="1036638"/>
            </a:xfrm>
            <a:prstGeom prst="rect">
              <a:avLst/>
            </a:prstGeom>
            <a:solidFill>
              <a:srgbClr val="FFFFCC"/>
            </a:solidFill>
            <a:ln w="9525">
              <a:solidFill>
                <a:schemeClr val="tx1"/>
              </a:solidFill>
              <a:miter lim="800000"/>
              <a:headEnd/>
              <a:tailEnd/>
            </a:ln>
          </p:spPr>
          <p:txBody>
            <a:bodyPr lIns="0" tIns="0" rIns="0" bIns="0" anchor="ct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spcBef>
                  <a:spcPct val="50000"/>
                </a:spcBef>
                <a:buNone/>
              </a:pPr>
              <a:r>
                <a:rPr lang="zh-CN" altLang="en-US" sz="2000" dirty="0"/>
                <a:t>代码段</a:t>
              </a:r>
              <a:endParaRPr lang="en-US" altLang="zh-CN" sz="2000" dirty="0"/>
            </a:p>
          </p:txBody>
        </p:sp>
        <p:sp>
          <p:nvSpPr>
            <p:cNvPr id="11273" name="Text Box 9"/>
            <p:cNvSpPr txBox="1">
              <a:spLocks noChangeArrowheads="1"/>
            </p:cNvSpPr>
            <p:nvPr/>
          </p:nvSpPr>
          <p:spPr bwMode="auto">
            <a:xfrm>
              <a:off x="2670175" y="5561013"/>
              <a:ext cx="3455988" cy="690563"/>
            </a:xfrm>
            <a:prstGeom prst="rect">
              <a:avLst/>
            </a:prstGeom>
            <a:solidFill>
              <a:srgbClr val="EAEAEA"/>
            </a:solidFill>
            <a:ln w="9525">
              <a:solidFill>
                <a:schemeClr val="tx1"/>
              </a:solidFill>
              <a:miter lim="800000"/>
              <a:headEnd/>
              <a:tailEnd/>
            </a:ln>
          </p:spPr>
          <p:txBody>
            <a:bodyPr lIns="0" tIns="0" rIns="0" bIns="0" anchor="ct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spcBef>
                  <a:spcPct val="50000"/>
                </a:spcBef>
                <a:buNone/>
              </a:pPr>
              <a:r>
                <a:rPr lang="zh-CN" altLang="en-US" sz="2000" dirty="0"/>
                <a:t>预留</a:t>
              </a:r>
              <a:endParaRPr lang="en-US" altLang="zh-CN" sz="2000" dirty="0"/>
            </a:p>
          </p:txBody>
        </p:sp>
        <p:sp>
          <p:nvSpPr>
            <p:cNvPr id="11274" name="Text Box 10"/>
            <p:cNvSpPr txBox="1">
              <a:spLocks noChangeArrowheads="1"/>
            </p:cNvSpPr>
            <p:nvPr/>
          </p:nvSpPr>
          <p:spPr bwMode="auto">
            <a:xfrm>
              <a:off x="2670175" y="1989138"/>
              <a:ext cx="3455988" cy="109378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nchor="ct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spcBef>
                  <a:spcPct val="50000"/>
                </a:spcBef>
              </a:pPr>
              <a:endParaRPr lang="zh-CN" altLang="zh-CN" sz="2000"/>
            </a:p>
          </p:txBody>
        </p:sp>
        <p:sp>
          <p:nvSpPr>
            <p:cNvPr id="11275" name="Text Box 11"/>
            <p:cNvSpPr txBox="1">
              <a:spLocks noChangeArrowheads="1"/>
            </p:cNvSpPr>
            <p:nvPr/>
          </p:nvSpPr>
          <p:spPr bwMode="auto">
            <a:xfrm>
              <a:off x="1057275" y="5330825"/>
              <a:ext cx="155575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r" eaLnBrk="1" hangingPunct="1">
                <a:spcBef>
                  <a:spcPct val="50000"/>
                </a:spcBef>
                <a:buNone/>
              </a:pPr>
              <a:r>
                <a:rPr lang="en-US" altLang="zh-CN" dirty="0"/>
                <a:t>0x00400000</a:t>
              </a:r>
            </a:p>
          </p:txBody>
        </p:sp>
        <p:sp>
          <p:nvSpPr>
            <p:cNvPr id="11276" name="Text Box 12"/>
            <p:cNvSpPr txBox="1">
              <a:spLocks noChangeArrowheads="1"/>
            </p:cNvSpPr>
            <p:nvPr/>
          </p:nvSpPr>
          <p:spPr bwMode="auto">
            <a:xfrm>
              <a:off x="1057275" y="4292600"/>
              <a:ext cx="155575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r" eaLnBrk="1" hangingPunct="1">
                <a:spcBef>
                  <a:spcPct val="50000"/>
                </a:spcBef>
                <a:buNone/>
              </a:pPr>
              <a:r>
                <a:rPr lang="en-US" altLang="zh-CN" dirty="0"/>
                <a:t>0x10000000</a:t>
              </a:r>
            </a:p>
          </p:txBody>
        </p:sp>
        <p:sp>
          <p:nvSpPr>
            <p:cNvPr id="11277" name="Text Box 13"/>
            <p:cNvSpPr txBox="1">
              <a:spLocks noChangeArrowheads="1"/>
            </p:cNvSpPr>
            <p:nvPr/>
          </p:nvSpPr>
          <p:spPr bwMode="auto">
            <a:xfrm>
              <a:off x="1057275" y="6021388"/>
              <a:ext cx="155575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r" eaLnBrk="1" hangingPunct="1">
                <a:spcBef>
                  <a:spcPct val="50000"/>
                </a:spcBef>
                <a:buNone/>
              </a:pPr>
              <a:r>
                <a:rPr lang="en-US" altLang="zh-CN" dirty="0"/>
                <a:t>0</a:t>
              </a:r>
            </a:p>
          </p:txBody>
        </p:sp>
        <p:sp>
          <p:nvSpPr>
            <p:cNvPr id="11280" name="Line 16"/>
            <p:cNvSpPr>
              <a:spLocks noChangeShapeType="1"/>
            </p:cNvSpPr>
            <p:nvPr/>
          </p:nvSpPr>
          <p:spPr bwMode="auto">
            <a:xfrm flipV="1">
              <a:off x="4398963" y="2679700"/>
              <a:ext cx="0" cy="403225"/>
            </a:xfrm>
            <a:prstGeom prst="line">
              <a:avLst/>
            </a:prstGeom>
            <a:noFill/>
            <a:ln w="19050">
              <a:solidFill>
                <a:schemeClr val="tx1"/>
              </a:solidFill>
              <a:round/>
              <a:headEnd/>
              <a:tailEnd type="arrow" w="lg" len="lg"/>
            </a:ln>
            <a:extLst>
              <a:ext uri="{909E8E84-426E-40DD-AFC4-6F175D3DCCD1}">
                <a14:hiddenFill xmlns:a14="http://schemas.microsoft.com/office/drawing/2010/main">
                  <a:noFill/>
                </a14:hiddenFill>
              </a:ext>
            </a:extLst>
          </p:spPr>
          <p:txBody>
            <a:bodyPr/>
            <a:lstStyle/>
            <a:p>
              <a:endParaRPr lang="zh-CN" altLang="en-US" sz="2000"/>
            </a:p>
          </p:txBody>
        </p:sp>
        <p:sp>
          <p:nvSpPr>
            <p:cNvPr id="11281" name="Line 17"/>
            <p:cNvSpPr>
              <a:spLocks noChangeShapeType="1"/>
            </p:cNvSpPr>
            <p:nvPr/>
          </p:nvSpPr>
          <p:spPr bwMode="auto">
            <a:xfrm>
              <a:off x="4398963" y="1989138"/>
              <a:ext cx="0" cy="403225"/>
            </a:xfrm>
            <a:prstGeom prst="line">
              <a:avLst/>
            </a:prstGeom>
            <a:noFill/>
            <a:ln w="19050">
              <a:solidFill>
                <a:schemeClr val="tx1"/>
              </a:solidFill>
              <a:round/>
              <a:headEnd/>
              <a:tailEnd type="arrow" w="lg" len="lg"/>
            </a:ln>
            <a:extLst>
              <a:ext uri="{909E8E84-426E-40DD-AFC4-6F175D3DCCD1}">
                <a14:hiddenFill xmlns:a14="http://schemas.microsoft.com/office/drawing/2010/main">
                  <a:noFill/>
                </a14:hiddenFill>
              </a:ext>
            </a:extLst>
          </p:spPr>
          <p:txBody>
            <a:bodyPr/>
            <a:lstStyle/>
            <a:p>
              <a:endParaRPr lang="zh-CN" altLang="en-US" sz="2000"/>
            </a:p>
          </p:txBody>
        </p:sp>
        <p:sp>
          <p:nvSpPr>
            <p:cNvPr id="11284" name="Text Box 20"/>
            <p:cNvSpPr txBox="1">
              <a:spLocks noChangeArrowheads="1"/>
            </p:cNvSpPr>
            <p:nvPr/>
          </p:nvSpPr>
          <p:spPr bwMode="auto">
            <a:xfrm>
              <a:off x="6702425" y="1239838"/>
              <a:ext cx="1671638"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lnSpc>
                  <a:spcPct val="120000"/>
                </a:lnSpc>
                <a:buNone/>
              </a:pPr>
              <a:r>
                <a:rPr lang="zh-CN" altLang="en-US" dirty="0">
                  <a:solidFill>
                    <a:srgbClr val="FF0000"/>
                  </a:solidFill>
                </a:rPr>
                <a:t>堆栈伸缩</a:t>
              </a:r>
              <a:endParaRPr lang="en-US" altLang="zh-CN" dirty="0">
                <a:solidFill>
                  <a:srgbClr val="FF0000"/>
                </a:solidFill>
              </a:endParaRPr>
            </a:p>
          </p:txBody>
        </p:sp>
        <p:sp>
          <p:nvSpPr>
            <p:cNvPr id="21" name="Text Box 12"/>
            <p:cNvSpPr txBox="1">
              <a:spLocks noChangeArrowheads="1"/>
            </p:cNvSpPr>
            <p:nvPr/>
          </p:nvSpPr>
          <p:spPr bwMode="auto">
            <a:xfrm>
              <a:off x="1057275" y="3745706"/>
              <a:ext cx="155575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r" eaLnBrk="1" hangingPunct="1">
                <a:spcBef>
                  <a:spcPct val="50000"/>
                </a:spcBef>
                <a:buNone/>
              </a:pPr>
              <a:r>
                <a:rPr lang="en-US" altLang="zh-CN" dirty="0"/>
                <a:t>0x10010000</a:t>
              </a:r>
            </a:p>
          </p:txBody>
        </p:sp>
        <p:sp>
          <p:nvSpPr>
            <p:cNvPr id="2" name="TextBox 1"/>
            <p:cNvSpPr txBox="1"/>
            <p:nvPr/>
          </p:nvSpPr>
          <p:spPr>
            <a:xfrm>
              <a:off x="6768752" y="4077072"/>
              <a:ext cx="2339752" cy="353943"/>
            </a:xfrm>
            <a:prstGeom prst="rect">
              <a:avLst/>
            </a:prstGeom>
            <a:noFill/>
          </p:spPr>
          <p:txBody>
            <a:bodyPr wrap="square" rtlCol="0">
              <a:spAutoFit/>
            </a:bodyPr>
            <a:lstStyle/>
            <a:p>
              <a:pPr>
                <a:buNone/>
              </a:pPr>
              <a:r>
                <a:rPr lang="en-US" altLang="zh-CN" sz="2000" dirty="0"/>
                <a:t>$</a:t>
              </a:r>
              <a:r>
                <a:rPr lang="en-US" altLang="zh-CN" sz="2000" dirty="0" err="1"/>
                <a:t>gp</a:t>
              </a:r>
              <a:r>
                <a:rPr lang="en-US" altLang="zh-CN" sz="2000" dirty="0"/>
                <a:t>=0x10008000</a:t>
              </a:r>
              <a:endParaRPr lang="zh-CN" altLang="en-US" sz="2000" dirty="0"/>
            </a:p>
          </p:txBody>
        </p:sp>
        <p:cxnSp>
          <p:nvCxnSpPr>
            <p:cNvPr id="4" name="直接箭头连接符 3"/>
            <p:cNvCxnSpPr/>
            <p:nvPr/>
          </p:nvCxnSpPr>
          <p:spPr bwMode="auto">
            <a:xfrm flipH="1">
              <a:off x="6126163" y="4221088"/>
              <a:ext cx="642589" cy="0"/>
            </a:xfrm>
            <a:prstGeom prst="straightConnector1">
              <a:avLst/>
            </a:prstGeom>
            <a:ln>
              <a:headEnd type="none" w="med" len="med"/>
              <a:tailEnd type="arrow"/>
            </a:ln>
          </p:spPr>
          <p:style>
            <a:lnRef idx="1">
              <a:schemeClr val="dk1"/>
            </a:lnRef>
            <a:fillRef idx="0">
              <a:schemeClr val="dk1"/>
            </a:fillRef>
            <a:effectRef idx="0">
              <a:schemeClr val="dk1"/>
            </a:effectRef>
            <a:fontRef idx="minor">
              <a:schemeClr val="tx1"/>
            </a:fontRef>
          </p:style>
        </p:cxnSp>
        <p:sp>
          <p:nvSpPr>
            <p:cNvPr id="6" name="TextBox 5"/>
            <p:cNvSpPr txBox="1"/>
            <p:nvPr/>
          </p:nvSpPr>
          <p:spPr>
            <a:xfrm>
              <a:off x="6807497" y="5733256"/>
              <a:ext cx="1292895" cy="353943"/>
            </a:xfrm>
            <a:prstGeom prst="rect">
              <a:avLst/>
            </a:prstGeom>
            <a:noFill/>
          </p:spPr>
          <p:txBody>
            <a:bodyPr wrap="square" rtlCol="0">
              <a:spAutoFit/>
            </a:bodyPr>
            <a:lstStyle/>
            <a:p>
              <a:pPr>
                <a:buNone/>
              </a:pPr>
              <a:r>
                <a:rPr lang="en-US" altLang="zh-CN" sz="2000" dirty="0"/>
                <a:t>4M</a:t>
              </a:r>
              <a:r>
                <a:rPr lang="zh-CN" altLang="en-US" sz="2000" dirty="0"/>
                <a:t>字节</a:t>
              </a:r>
            </a:p>
          </p:txBody>
        </p:sp>
        <p:sp>
          <p:nvSpPr>
            <p:cNvPr id="27" name="TextBox 26"/>
            <p:cNvSpPr txBox="1"/>
            <p:nvPr/>
          </p:nvSpPr>
          <p:spPr>
            <a:xfrm>
              <a:off x="6807496" y="5002023"/>
              <a:ext cx="1566567" cy="353943"/>
            </a:xfrm>
            <a:prstGeom prst="rect">
              <a:avLst/>
            </a:prstGeom>
            <a:noFill/>
          </p:spPr>
          <p:txBody>
            <a:bodyPr wrap="square" rtlCol="0">
              <a:spAutoFit/>
            </a:bodyPr>
            <a:lstStyle/>
            <a:p>
              <a:pPr>
                <a:buNone/>
              </a:pPr>
              <a:r>
                <a:rPr lang="en-US" altLang="zh-CN" sz="2000" dirty="0"/>
                <a:t>252M</a:t>
              </a:r>
              <a:r>
                <a:rPr lang="zh-CN" altLang="en-US" sz="2000" dirty="0"/>
                <a:t>字节</a:t>
              </a:r>
            </a:p>
          </p:txBody>
        </p:sp>
        <p:sp>
          <p:nvSpPr>
            <p:cNvPr id="28" name="TextBox 27"/>
            <p:cNvSpPr txBox="1"/>
            <p:nvPr/>
          </p:nvSpPr>
          <p:spPr>
            <a:xfrm>
              <a:off x="6861167" y="4360484"/>
              <a:ext cx="1292895" cy="353943"/>
            </a:xfrm>
            <a:prstGeom prst="rect">
              <a:avLst/>
            </a:prstGeom>
            <a:noFill/>
          </p:spPr>
          <p:txBody>
            <a:bodyPr wrap="square" rtlCol="0">
              <a:spAutoFit/>
            </a:bodyPr>
            <a:lstStyle/>
            <a:p>
              <a:pPr>
                <a:buNone/>
              </a:pPr>
              <a:r>
                <a:rPr lang="en-US" altLang="zh-CN" sz="2000" dirty="0"/>
                <a:t>64K</a:t>
              </a:r>
              <a:r>
                <a:rPr lang="zh-CN" altLang="en-US" sz="2000" dirty="0"/>
                <a:t>字节</a:t>
              </a:r>
            </a:p>
          </p:txBody>
        </p:sp>
        <p:sp>
          <p:nvSpPr>
            <p:cNvPr id="29" name="TextBox 28"/>
            <p:cNvSpPr txBox="1"/>
            <p:nvPr/>
          </p:nvSpPr>
          <p:spPr>
            <a:xfrm>
              <a:off x="6807497" y="2396710"/>
              <a:ext cx="1292895" cy="353943"/>
            </a:xfrm>
            <a:prstGeom prst="rect">
              <a:avLst/>
            </a:prstGeom>
            <a:noFill/>
          </p:spPr>
          <p:txBody>
            <a:bodyPr wrap="square" rtlCol="0">
              <a:spAutoFit/>
            </a:bodyPr>
            <a:lstStyle/>
            <a:p>
              <a:pPr>
                <a:buNone/>
              </a:pPr>
              <a:r>
                <a:rPr lang="en-US" altLang="zh-CN" sz="2000" dirty="0"/>
                <a:t>~2G</a:t>
              </a:r>
              <a:r>
                <a:rPr lang="zh-CN" altLang="en-US" sz="2000" dirty="0"/>
                <a:t>字节</a:t>
              </a:r>
            </a:p>
          </p:txBody>
        </p:sp>
      </p:grpSp>
    </p:spTree>
    <p:extLst>
      <p:ext uri="{BB962C8B-B14F-4D97-AF65-F5344CB8AC3E}">
        <p14:creationId xmlns:p14="http://schemas.microsoft.com/office/powerpoint/2010/main" val="256981321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a:xfrm>
            <a:off x="341502" y="260648"/>
            <a:ext cx="5257800" cy="373062"/>
          </a:xfrm>
        </p:spPr>
        <p:txBody>
          <a:bodyPr/>
          <a:lstStyle/>
          <a:p>
            <a:r>
              <a:rPr lang="zh-CN" altLang="en-US" dirty="0"/>
              <a:t>概述</a:t>
            </a:r>
          </a:p>
        </p:txBody>
      </p:sp>
      <p:sp>
        <p:nvSpPr>
          <p:cNvPr id="330755" name="Rectangle 3"/>
          <p:cNvSpPr>
            <a:spLocks noGrp="1" noChangeArrowheads="1"/>
          </p:cNvSpPr>
          <p:nvPr>
            <p:ph type="body" idx="1"/>
          </p:nvPr>
        </p:nvSpPr>
        <p:spPr>
          <a:xfrm>
            <a:off x="335360" y="908721"/>
            <a:ext cx="11089232" cy="5683607"/>
          </a:xfrm>
        </p:spPr>
        <p:txBody>
          <a:bodyPr/>
          <a:lstStyle/>
          <a:p>
            <a:pPr>
              <a:lnSpc>
                <a:spcPct val="150000"/>
              </a:lnSpc>
              <a:spcAft>
                <a:spcPts val="0"/>
              </a:spcAft>
              <a:buFont typeface="Wingdings" pitchFamily="2" charset="2"/>
              <a:buChar char="n"/>
              <a:defRPr/>
            </a:pPr>
            <a:r>
              <a:rPr lang="zh-CN" altLang="en-US" dirty="0">
                <a:ea typeface="宋体" pitchFamily="2" charset="-122"/>
              </a:rPr>
              <a:t>虚拟存储技术的动机</a:t>
            </a:r>
          </a:p>
          <a:p>
            <a:pPr marL="903288" lvl="1" indent="-428625">
              <a:lnSpc>
                <a:spcPct val="150000"/>
              </a:lnSpc>
              <a:spcAft>
                <a:spcPts val="0"/>
              </a:spcAft>
              <a:defRPr/>
            </a:pPr>
            <a:r>
              <a:rPr lang="zh-CN" altLang="en-US" dirty="0">
                <a:ea typeface="宋体" pitchFamily="2" charset="-122"/>
              </a:rPr>
              <a:t>（早期）采用单道程序运行，系统的主存中包含：</a:t>
            </a:r>
            <a:endParaRPr lang="en-US" altLang="zh-CN" dirty="0">
              <a:ea typeface="宋体" pitchFamily="2" charset="-122"/>
            </a:endParaRPr>
          </a:p>
          <a:p>
            <a:pPr marL="1285875" lvl="2" indent="-428625">
              <a:lnSpc>
                <a:spcPct val="150000"/>
              </a:lnSpc>
              <a:spcAft>
                <a:spcPts val="0"/>
              </a:spcAft>
              <a:defRPr/>
            </a:pPr>
            <a:r>
              <a:rPr lang="zh-CN" altLang="en-US" sz="2000" dirty="0">
                <a:ea typeface="宋体" pitchFamily="2" charset="-122"/>
              </a:rPr>
              <a:t>操作系统（常驻监控程序）</a:t>
            </a:r>
            <a:endParaRPr lang="en-US" altLang="zh-CN" sz="2000" dirty="0">
              <a:ea typeface="宋体" pitchFamily="2" charset="-122"/>
            </a:endParaRPr>
          </a:p>
          <a:p>
            <a:pPr marL="1285875" lvl="2" indent="-428625">
              <a:lnSpc>
                <a:spcPct val="150000"/>
              </a:lnSpc>
              <a:spcAft>
                <a:spcPts val="0"/>
              </a:spcAft>
              <a:defRPr/>
            </a:pPr>
            <a:r>
              <a:rPr lang="zh-CN" altLang="en-US" sz="2000" dirty="0">
                <a:ea typeface="宋体" pitchFamily="2" charset="-122"/>
              </a:rPr>
              <a:t>正在执行的一个用户程序</a:t>
            </a:r>
            <a:endParaRPr lang="en-US" altLang="zh-CN" sz="2000" dirty="0">
              <a:ea typeface="宋体" pitchFamily="2" charset="-122"/>
            </a:endParaRPr>
          </a:p>
          <a:p>
            <a:pPr marL="857250" lvl="2" indent="0">
              <a:lnSpc>
                <a:spcPct val="150000"/>
              </a:lnSpc>
              <a:spcAft>
                <a:spcPts val="0"/>
              </a:spcAft>
              <a:buNone/>
              <a:defRPr/>
            </a:pPr>
            <a:r>
              <a:rPr lang="zh-CN" altLang="en-US" sz="2000" dirty="0">
                <a:solidFill>
                  <a:srgbClr val="FF0000"/>
                </a:solidFill>
                <a:ea typeface="宋体" pitchFamily="2" charset="-122"/>
              </a:rPr>
              <a:t>所以无需进行存储管理，即使有也很简单</a:t>
            </a:r>
            <a:endParaRPr lang="en-US" altLang="zh-CN" sz="2000" dirty="0">
              <a:solidFill>
                <a:srgbClr val="FF0000"/>
              </a:solidFill>
              <a:ea typeface="宋体" pitchFamily="2" charset="-122"/>
            </a:endParaRPr>
          </a:p>
          <a:p>
            <a:pPr marL="903288" lvl="1" indent="-428625">
              <a:lnSpc>
                <a:spcPct val="150000"/>
              </a:lnSpc>
              <a:spcAft>
                <a:spcPts val="0"/>
              </a:spcAft>
              <a:defRPr/>
            </a:pPr>
            <a:r>
              <a:rPr lang="zh-CN" altLang="en-US" dirty="0">
                <a:ea typeface="宋体" pitchFamily="2" charset="-122"/>
              </a:rPr>
              <a:t>如何消除小的主存容量对编程的限制？</a:t>
            </a:r>
            <a:endParaRPr lang="en-US" altLang="zh-CN" dirty="0">
              <a:ea typeface="宋体" pitchFamily="2" charset="-122"/>
            </a:endParaRPr>
          </a:p>
          <a:p>
            <a:pPr marL="1285875" lvl="2" indent="-428625">
              <a:lnSpc>
                <a:spcPct val="150000"/>
              </a:lnSpc>
              <a:spcAft>
                <a:spcPts val="0"/>
              </a:spcAft>
              <a:buFont typeface="Wingdings" pitchFamily="2" charset="2"/>
              <a:buChar char="p"/>
              <a:defRPr/>
            </a:pPr>
            <a:r>
              <a:rPr lang="zh-CN" altLang="en-US" sz="2000" dirty="0">
                <a:ea typeface="宋体" pitchFamily="2" charset="-122"/>
              </a:rPr>
              <a:t>编写编译程序时，不知道程序运行时将和哪些其他程序共享内存；编程者总是希望把每个程序编译在它自己的地址空间中。</a:t>
            </a:r>
            <a:endParaRPr lang="en-US" altLang="zh-CN" sz="2000" dirty="0">
              <a:ea typeface="宋体" pitchFamily="2" charset="-122"/>
            </a:endParaRPr>
          </a:p>
          <a:p>
            <a:pPr marL="1285875" lvl="2" indent="-428625">
              <a:lnSpc>
                <a:spcPct val="150000"/>
              </a:lnSpc>
              <a:spcAft>
                <a:spcPts val="0"/>
              </a:spcAft>
              <a:buFont typeface="Wingdings" pitchFamily="2" charset="2"/>
              <a:buChar char="p"/>
              <a:defRPr/>
            </a:pPr>
            <a:r>
              <a:rPr lang="zh-CN" altLang="en-US" sz="2000" dirty="0">
                <a:ea typeface="宋体" pitchFamily="2" charset="-122"/>
              </a:rPr>
              <a:t>单用户程序大小超过主存容量</a:t>
            </a:r>
            <a:endParaRPr lang="en-US" altLang="zh-CN" sz="2000" dirty="0">
              <a:ea typeface="宋体" pitchFamily="2" charset="-122"/>
            </a:endParaRPr>
          </a:p>
          <a:p>
            <a:pPr marL="903288" lvl="1" indent="-428625">
              <a:lnSpc>
                <a:spcPct val="150000"/>
              </a:lnSpc>
              <a:spcAft>
                <a:spcPts val="0"/>
              </a:spcAft>
              <a:defRPr/>
            </a:pPr>
            <a:r>
              <a:rPr lang="zh-CN" altLang="en-US" dirty="0">
                <a:ea typeface="宋体" pitchFamily="2" charset="-122"/>
              </a:rPr>
              <a:t>多道程序（进程）如何有效安全的共享内存？</a:t>
            </a:r>
            <a:endParaRPr lang="en-US" altLang="zh-CN" dirty="0">
              <a:ea typeface="宋体" pitchFamily="2" charset="-122"/>
            </a:endParaRPr>
          </a:p>
          <a:p>
            <a:pPr marL="1285875" lvl="2" indent="-428625">
              <a:lnSpc>
                <a:spcPct val="150000"/>
              </a:lnSpc>
              <a:spcAft>
                <a:spcPts val="0"/>
              </a:spcAft>
              <a:buFont typeface="Wingdings" pitchFamily="2" charset="2"/>
              <a:buChar char="p"/>
              <a:defRPr/>
            </a:pPr>
            <a:r>
              <a:rPr lang="zh-CN" altLang="en-US" sz="2000" dirty="0">
                <a:ea typeface="宋体" pitchFamily="2" charset="-122"/>
              </a:rPr>
              <a:t>同时运行的程序对内存的需求之和可能超过计算机实际内存容量</a:t>
            </a:r>
            <a:endParaRPr lang="en-US" altLang="zh-CN" sz="2000" dirty="0">
              <a:ea typeface="宋体" pitchFamily="2" charset="-122"/>
            </a:endParaRPr>
          </a:p>
          <a:p>
            <a:pPr marL="1285875" lvl="2" indent="-428625">
              <a:lnSpc>
                <a:spcPct val="150000"/>
              </a:lnSpc>
              <a:spcAft>
                <a:spcPts val="0"/>
              </a:spcAft>
              <a:buFont typeface="Wingdings" pitchFamily="2" charset="2"/>
              <a:buChar char="p"/>
              <a:defRPr/>
            </a:pPr>
            <a:r>
              <a:rPr lang="zh-CN" altLang="en-US" sz="2000" dirty="0">
                <a:solidFill>
                  <a:srgbClr val="FF0000"/>
                </a:solidFill>
                <a:ea typeface="宋体" pitchFamily="2" charset="-122"/>
              </a:rPr>
              <a:t>局部性原理：某个时间点，只需要一部分活跃的程序</a:t>
            </a:r>
            <a:endParaRPr lang="en-US" altLang="zh-CN" sz="2000" dirty="0">
              <a:solidFill>
                <a:srgbClr val="FF0000"/>
              </a:solidFill>
              <a:ea typeface="宋体" pitchFamily="2" charset="-122"/>
            </a:endParaRPr>
          </a:p>
        </p:txBody>
      </p:sp>
    </p:spTree>
    <p:extLst>
      <p:ext uri="{BB962C8B-B14F-4D97-AF65-F5344CB8AC3E}">
        <p14:creationId xmlns:p14="http://schemas.microsoft.com/office/powerpoint/2010/main" val="243551179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a:xfrm>
            <a:off x="623392" y="188640"/>
            <a:ext cx="5257800" cy="373062"/>
          </a:xfrm>
        </p:spPr>
        <p:txBody>
          <a:bodyPr/>
          <a:lstStyle/>
          <a:p>
            <a:r>
              <a:rPr lang="zh-CN" altLang="en-US" dirty="0"/>
              <a:t>概述</a:t>
            </a:r>
          </a:p>
        </p:txBody>
      </p:sp>
      <p:sp>
        <p:nvSpPr>
          <p:cNvPr id="330755" name="Rectangle 3"/>
          <p:cNvSpPr>
            <a:spLocks noGrp="1" noChangeArrowheads="1"/>
          </p:cNvSpPr>
          <p:nvPr>
            <p:ph type="body" idx="1"/>
          </p:nvPr>
        </p:nvSpPr>
        <p:spPr>
          <a:xfrm>
            <a:off x="767408" y="928689"/>
            <a:ext cx="10801200" cy="5295809"/>
          </a:xfrm>
        </p:spPr>
        <p:txBody>
          <a:bodyPr/>
          <a:lstStyle/>
          <a:p>
            <a:pPr>
              <a:lnSpc>
                <a:spcPct val="120000"/>
              </a:lnSpc>
              <a:spcAft>
                <a:spcPts val="0"/>
              </a:spcAft>
              <a:buFont typeface="Wingdings" pitchFamily="2" charset="2"/>
              <a:buChar char="n"/>
              <a:defRPr/>
            </a:pPr>
            <a:r>
              <a:rPr lang="zh-CN" altLang="en-US" dirty="0">
                <a:ea typeface="宋体" pitchFamily="2" charset="-122"/>
              </a:rPr>
              <a:t>解决之道</a:t>
            </a:r>
          </a:p>
          <a:p>
            <a:pPr lvl="1">
              <a:lnSpc>
                <a:spcPct val="120000"/>
              </a:lnSpc>
              <a:spcAft>
                <a:spcPts val="0"/>
              </a:spcAft>
              <a:defRPr/>
            </a:pPr>
            <a:r>
              <a:rPr lang="zh-CN" altLang="en-US" dirty="0">
                <a:ea typeface="宋体" pitchFamily="2" charset="-122"/>
              </a:rPr>
              <a:t>程序运行时，内存管理采用交换机制（硬件和操作系统实现部分装入和部分替换功能），进程保存在辅存中，进程执行时，只将其</a:t>
            </a:r>
            <a:r>
              <a:rPr lang="zh-CN" altLang="en-US" dirty="0">
                <a:solidFill>
                  <a:srgbClr val="FF0000"/>
                </a:solidFill>
                <a:ea typeface="宋体" pitchFamily="2" charset="-122"/>
              </a:rPr>
              <a:t>活跃部分</a:t>
            </a:r>
            <a:r>
              <a:rPr lang="zh-CN" altLang="en-US" dirty="0">
                <a:ea typeface="宋体" pitchFamily="2" charset="-122"/>
              </a:rPr>
              <a:t>调入内存（局部性原理）。此时主存可以视为辅存的“高速缓存”。</a:t>
            </a:r>
            <a:endParaRPr lang="en-US" altLang="zh-CN" dirty="0">
              <a:ea typeface="宋体" pitchFamily="2" charset="-122"/>
            </a:endParaRPr>
          </a:p>
          <a:p>
            <a:pPr lvl="1">
              <a:lnSpc>
                <a:spcPct val="120000"/>
              </a:lnSpc>
              <a:spcAft>
                <a:spcPts val="0"/>
              </a:spcAft>
              <a:defRPr/>
            </a:pPr>
            <a:r>
              <a:rPr lang="zh-CN" altLang="en-US" dirty="0">
                <a:ea typeface="宋体" pitchFamily="2" charset="-122"/>
              </a:rPr>
              <a:t>这样一种</a:t>
            </a:r>
            <a:r>
              <a:rPr lang="zh-CN" altLang="en-US" dirty="0">
                <a:solidFill>
                  <a:srgbClr val="FF0000"/>
                </a:solidFill>
                <a:ea typeface="宋体" pitchFamily="2" charset="-122"/>
              </a:rPr>
              <a:t>把主存当做辅助存储器的高速缓存技术</a:t>
            </a:r>
            <a:r>
              <a:rPr lang="zh-CN" altLang="en-US" dirty="0">
                <a:ea typeface="宋体" pitchFamily="2" charset="-122"/>
              </a:rPr>
              <a:t>，称为虚拟存储技术，程序中可以使用较大的存储空间称为虚拟存储器（</a:t>
            </a:r>
            <a:r>
              <a:rPr lang="en-US" altLang="zh-CN" dirty="0">
                <a:ea typeface="宋体" pitchFamily="2" charset="-122"/>
              </a:rPr>
              <a:t>virtual memory</a:t>
            </a:r>
            <a:r>
              <a:rPr lang="zh-CN" altLang="en-US" dirty="0">
                <a:ea typeface="宋体" pitchFamily="2" charset="-122"/>
              </a:rPr>
              <a:t>）。</a:t>
            </a:r>
            <a:endParaRPr lang="en-US" altLang="zh-CN" dirty="0">
              <a:ea typeface="宋体" pitchFamily="2" charset="-122"/>
            </a:endParaRPr>
          </a:p>
          <a:p>
            <a:pPr lvl="1">
              <a:lnSpc>
                <a:spcPct val="120000"/>
              </a:lnSpc>
              <a:spcAft>
                <a:spcPts val="0"/>
              </a:spcAft>
              <a:defRPr/>
            </a:pPr>
            <a:r>
              <a:rPr lang="zh-CN" altLang="en-US" dirty="0">
                <a:ea typeface="宋体" pitchFamily="2" charset="-122"/>
              </a:rPr>
              <a:t>虚拟存储器能从逻辑上为用户提供一个比物理存贮容量大得多、可寻址的“主存储器”。</a:t>
            </a:r>
            <a:endParaRPr lang="en-US" altLang="zh-CN" dirty="0">
              <a:ea typeface="宋体" pitchFamily="2" charset="-122"/>
            </a:endParaRPr>
          </a:p>
          <a:p>
            <a:pPr lvl="1">
              <a:lnSpc>
                <a:spcPct val="120000"/>
              </a:lnSpc>
              <a:spcAft>
                <a:spcPts val="0"/>
              </a:spcAft>
              <a:defRPr/>
            </a:pPr>
            <a:r>
              <a:rPr lang="zh-CN" altLang="en-US" dirty="0">
                <a:ea typeface="宋体" pitchFamily="2" charset="-122"/>
              </a:rPr>
              <a:t>虚拟存储器的容量与物理主存大小无关，而受限于计算机的地址结构。</a:t>
            </a:r>
            <a:endParaRPr lang="en-US" altLang="zh-CN" dirty="0">
              <a:ea typeface="宋体" pitchFamily="2" charset="-122"/>
            </a:endParaRPr>
          </a:p>
          <a:p>
            <a:pPr>
              <a:lnSpc>
                <a:spcPct val="120000"/>
              </a:lnSpc>
              <a:spcAft>
                <a:spcPts val="0"/>
              </a:spcAft>
              <a:buFont typeface="Wingdings" pitchFamily="2" charset="2"/>
              <a:buChar char="n"/>
              <a:defRPr/>
            </a:pPr>
            <a:r>
              <a:rPr lang="en-US" altLang="zh-CN" sz="2000" dirty="0">
                <a:ea typeface="宋体" pitchFamily="2" charset="-122"/>
              </a:rPr>
              <a:t>CPU</a:t>
            </a:r>
            <a:r>
              <a:rPr lang="zh-CN" altLang="en-US" sz="2000" dirty="0">
                <a:ea typeface="宋体" pitchFamily="2" charset="-122"/>
              </a:rPr>
              <a:t>中专门有一个存储器管理部件</a:t>
            </a:r>
            <a:r>
              <a:rPr lang="en-US" altLang="zh-CN" sz="2000" dirty="0">
                <a:ea typeface="宋体" pitchFamily="2" charset="-122"/>
              </a:rPr>
              <a:t>MMU</a:t>
            </a:r>
            <a:r>
              <a:rPr lang="zh-CN" altLang="en-US" sz="2000" dirty="0">
                <a:ea typeface="宋体" pitchFamily="2" charset="-122"/>
              </a:rPr>
              <a:t>（</a:t>
            </a:r>
            <a:r>
              <a:rPr lang="en-US" altLang="zh-CN" sz="2000" dirty="0">
                <a:ea typeface="宋体" pitchFamily="2" charset="-122"/>
              </a:rPr>
              <a:t>Memory Management Unit</a:t>
            </a:r>
            <a:r>
              <a:rPr lang="zh-CN" altLang="en-US" sz="2000" dirty="0">
                <a:ea typeface="宋体" pitchFamily="2" charset="-122"/>
              </a:rPr>
              <a:t>）协助</a:t>
            </a:r>
            <a:r>
              <a:rPr lang="en-US" altLang="zh-CN" sz="2000" dirty="0">
                <a:ea typeface="宋体" pitchFamily="2" charset="-122"/>
              </a:rPr>
              <a:t>OS</a:t>
            </a:r>
            <a:r>
              <a:rPr lang="zh-CN" altLang="en-US" sz="2000" dirty="0">
                <a:ea typeface="宋体" pitchFamily="2" charset="-122"/>
              </a:rPr>
              <a:t>完成存储器访问</a:t>
            </a:r>
          </a:p>
        </p:txBody>
      </p:sp>
    </p:spTree>
    <p:extLst>
      <p:ext uri="{BB962C8B-B14F-4D97-AF65-F5344CB8AC3E}">
        <p14:creationId xmlns:p14="http://schemas.microsoft.com/office/powerpoint/2010/main" val="26853075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a:xfrm>
            <a:off x="118120" y="260648"/>
            <a:ext cx="5257800" cy="372603"/>
          </a:xfrm>
        </p:spPr>
        <p:txBody>
          <a:bodyPr/>
          <a:lstStyle/>
          <a:p>
            <a:r>
              <a:rPr lang="zh-CN" altLang="en-US" dirty="0"/>
              <a:t>磁表面存储原理</a:t>
            </a:r>
            <a:endParaRPr lang="en-US" altLang="zh-CN" dirty="0"/>
          </a:p>
        </p:txBody>
      </p:sp>
      <p:sp>
        <p:nvSpPr>
          <p:cNvPr id="16387" name="Rectangle 3"/>
          <p:cNvSpPr>
            <a:spLocks noGrp="1" noChangeArrowheads="1"/>
          </p:cNvSpPr>
          <p:nvPr>
            <p:ph type="body" idx="1"/>
          </p:nvPr>
        </p:nvSpPr>
        <p:spPr>
          <a:xfrm>
            <a:off x="263352" y="775710"/>
            <a:ext cx="6624736" cy="6462282"/>
          </a:xfrm>
        </p:spPr>
        <p:txBody>
          <a:bodyPr/>
          <a:lstStyle/>
          <a:p>
            <a:pPr>
              <a:lnSpc>
                <a:spcPct val="100000"/>
              </a:lnSpc>
              <a:spcBef>
                <a:spcPct val="10000"/>
              </a:spcBef>
              <a:spcAft>
                <a:spcPct val="10000"/>
              </a:spcAft>
            </a:pPr>
            <a:r>
              <a:rPr lang="zh-CN" altLang="en-US" dirty="0">
                <a:ea typeface="宋体" pitchFamily="2" charset="-122"/>
              </a:rPr>
              <a:t>磁表面存储器</a:t>
            </a:r>
          </a:p>
          <a:p>
            <a:pPr lvl="1">
              <a:lnSpc>
                <a:spcPct val="100000"/>
              </a:lnSpc>
              <a:spcBef>
                <a:spcPct val="10000"/>
              </a:spcBef>
              <a:spcAft>
                <a:spcPct val="10000"/>
              </a:spcAft>
            </a:pPr>
            <a:r>
              <a:rPr lang="zh-CN" altLang="en-US" dirty="0">
                <a:ea typeface="宋体" pitchFamily="2" charset="-122"/>
              </a:rPr>
              <a:t>磁头：体积小，重量轻；</a:t>
            </a:r>
          </a:p>
          <a:p>
            <a:pPr lvl="1">
              <a:lnSpc>
                <a:spcPct val="100000"/>
              </a:lnSpc>
              <a:spcBef>
                <a:spcPct val="10000"/>
              </a:spcBef>
              <a:spcAft>
                <a:spcPct val="10000"/>
              </a:spcAft>
            </a:pPr>
            <a:r>
              <a:rPr lang="zh-CN" altLang="en-US" dirty="0">
                <a:ea typeface="宋体" pitchFamily="2" charset="-122"/>
              </a:rPr>
              <a:t>软盘采用接触方式，硬盘采用浮动方式（浮动磁头，薄膜磁头），</a:t>
            </a:r>
            <a:r>
              <a:rPr lang="el-GR" altLang="zh-CN" dirty="0">
                <a:ea typeface="宋体" pitchFamily="2" charset="-122"/>
              </a:rPr>
              <a:t>0.1μ</a:t>
            </a:r>
            <a:r>
              <a:rPr lang="en-US" altLang="zh-CN" dirty="0">
                <a:ea typeface="宋体" pitchFamily="2" charset="-122"/>
              </a:rPr>
              <a:t>m</a:t>
            </a:r>
            <a:r>
              <a:rPr lang="zh-CN" altLang="en-US" dirty="0">
                <a:ea typeface="宋体" pitchFamily="2" charset="-122"/>
              </a:rPr>
              <a:t>～</a:t>
            </a:r>
            <a:r>
              <a:rPr lang="en-US" altLang="zh-CN" dirty="0">
                <a:ea typeface="宋体" pitchFamily="2" charset="-122"/>
              </a:rPr>
              <a:t>0.5</a:t>
            </a:r>
            <a:r>
              <a:rPr lang="el-GR" altLang="zh-CN" dirty="0">
                <a:ea typeface="宋体" pitchFamily="2" charset="-122"/>
              </a:rPr>
              <a:t>μ</a:t>
            </a:r>
            <a:r>
              <a:rPr lang="en-US" altLang="zh-CN" dirty="0">
                <a:ea typeface="宋体" pitchFamily="2" charset="-122"/>
              </a:rPr>
              <a:t>m</a:t>
            </a:r>
            <a:endParaRPr lang="zh-CN" altLang="en-US" dirty="0">
              <a:ea typeface="宋体" pitchFamily="2" charset="-122"/>
            </a:endParaRPr>
          </a:p>
          <a:p>
            <a:pPr lvl="1">
              <a:lnSpc>
                <a:spcPct val="100000"/>
              </a:lnSpc>
              <a:spcBef>
                <a:spcPct val="10000"/>
              </a:spcBef>
              <a:spcAft>
                <a:spcPct val="10000"/>
              </a:spcAft>
            </a:pPr>
            <a:r>
              <a:rPr lang="zh-CN" altLang="en-US" dirty="0">
                <a:ea typeface="宋体" pitchFamily="2" charset="-122"/>
              </a:rPr>
              <a:t>磁记录材料：极细的</a:t>
            </a:r>
            <a:r>
              <a:rPr lang="en-US" altLang="zh-CN" dirty="0">
                <a:ea typeface="宋体" pitchFamily="2" charset="-122"/>
              </a:rPr>
              <a:t>γ－Fe</a:t>
            </a:r>
            <a:r>
              <a:rPr lang="en-US" altLang="zh-CN" baseline="-25000" dirty="0">
                <a:ea typeface="宋体" pitchFamily="2" charset="-122"/>
              </a:rPr>
              <a:t>2</a:t>
            </a:r>
            <a:r>
              <a:rPr lang="en-US" altLang="zh-CN" dirty="0">
                <a:ea typeface="宋体" pitchFamily="2" charset="-122"/>
              </a:rPr>
              <a:t>O</a:t>
            </a:r>
            <a:r>
              <a:rPr lang="en-US" altLang="zh-CN" baseline="-25000" dirty="0">
                <a:ea typeface="宋体" pitchFamily="2" charset="-122"/>
              </a:rPr>
              <a:t>3</a:t>
            </a:r>
            <a:r>
              <a:rPr lang="zh-CN" altLang="en-US" dirty="0">
                <a:ea typeface="宋体" pitchFamily="2" charset="-122"/>
              </a:rPr>
              <a:t>（ 磁赤铁）颗粒，涂在（或喷射）在盘面上，形成细密、均匀、光滑的磁膜。</a:t>
            </a:r>
          </a:p>
          <a:p>
            <a:pPr lvl="1">
              <a:lnSpc>
                <a:spcPct val="100000"/>
              </a:lnSpc>
              <a:spcBef>
                <a:spcPct val="10000"/>
              </a:spcBef>
              <a:spcAft>
                <a:spcPct val="10000"/>
              </a:spcAft>
            </a:pPr>
            <a:r>
              <a:rPr lang="zh-CN" altLang="en-US" dirty="0">
                <a:ea typeface="宋体" pitchFamily="2" charset="-122"/>
              </a:rPr>
              <a:t>片基（载体）：塑料（软盘），金属（硬盘）</a:t>
            </a:r>
            <a:endParaRPr lang="en-US" altLang="zh-CN" dirty="0">
              <a:ea typeface="宋体" pitchFamily="2" charset="-122"/>
            </a:endParaRPr>
          </a:p>
          <a:p>
            <a:pPr>
              <a:lnSpc>
                <a:spcPct val="100000"/>
              </a:lnSpc>
              <a:spcBef>
                <a:spcPct val="10000"/>
              </a:spcBef>
              <a:spcAft>
                <a:spcPct val="10000"/>
              </a:spcAft>
            </a:pPr>
            <a:r>
              <a:rPr lang="zh-CN" altLang="en-US" dirty="0">
                <a:ea typeface="宋体" pitchFamily="2" charset="-122"/>
              </a:rPr>
              <a:t>记录原理</a:t>
            </a:r>
            <a:endParaRPr lang="en-US" altLang="zh-CN" dirty="0">
              <a:ea typeface="宋体" pitchFamily="2" charset="-122"/>
            </a:endParaRPr>
          </a:p>
          <a:p>
            <a:pPr lvl="1">
              <a:lnSpc>
                <a:spcPct val="100000"/>
              </a:lnSpc>
              <a:spcBef>
                <a:spcPct val="10000"/>
              </a:spcBef>
              <a:spcAft>
                <a:spcPct val="10000"/>
              </a:spcAft>
            </a:pPr>
            <a:r>
              <a:rPr lang="zh-CN" altLang="en-US" dirty="0">
                <a:ea typeface="宋体" pitchFamily="2" charset="-122"/>
              </a:rPr>
              <a:t>通过磁头与介质的相对运动完成读写操作。</a:t>
            </a:r>
            <a:endParaRPr lang="en-US" altLang="zh-CN" dirty="0">
              <a:ea typeface="宋体" pitchFamily="2" charset="-122"/>
            </a:endParaRPr>
          </a:p>
          <a:p>
            <a:pPr lvl="1">
              <a:lnSpc>
                <a:spcPct val="100000"/>
              </a:lnSpc>
              <a:spcBef>
                <a:spcPct val="10000"/>
              </a:spcBef>
              <a:spcAft>
                <a:spcPct val="10000"/>
              </a:spcAft>
            </a:pPr>
            <a:r>
              <a:rPr lang="zh-CN" altLang="en-US" dirty="0">
                <a:ea typeface="宋体" pitchFamily="2" charset="-122"/>
              </a:rPr>
              <a:t>写入：根据写入代码确定写入驱动电流的方向，使磁表面被磁化的极性方向不同，以区别“</a:t>
            </a:r>
            <a:r>
              <a:rPr lang="en-US" altLang="zh-CN" dirty="0">
                <a:ea typeface="宋体" pitchFamily="2" charset="-122"/>
              </a:rPr>
              <a:t>0</a:t>
            </a:r>
            <a:r>
              <a:rPr lang="zh-CN" altLang="en-US" dirty="0">
                <a:ea typeface="宋体" pitchFamily="2" charset="-122"/>
              </a:rPr>
              <a:t>”和“</a:t>
            </a:r>
            <a:r>
              <a:rPr lang="en-US" altLang="zh-CN" dirty="0">
                <a:ea typeface="宋体" pitchFamily="2" charset="-122"/>
              </a:rPr>
              <a:t>1</a:t>
            </a:r>
            <a:r>
              <a:rPr lang="zh-CN" altLang="en-US" dirty="0">
                <a:ea typeface="宋体" pitchFamily="2" charset="-122"/>
              </a:rPr>
              <a:t>”；</a:t>
            </a:r>
            <a:endParaRPr lang="en-US" altLang="zh-CN" dirty="0">
              <a:ea typeface="宋体" pitchFamily="2" charset="-122"/>
            </a:endParaRPr>
          </a:p>
          <a:p>
            <a:pPr lvl="1">
              <a:lnSpc>
                <a:spcPct val="100000"/>
              </a:lnSpc>
              <a:spcBef>
                <a:spcPct val="10000"/>
              </a:spcBef>
              <a:spcAft>
                <a:spcPct val="10000"/>
              </a:spcAft>
            </a:pPr>
            <a:r>
              <a:rPr lang="zh-CN" altLang="en-US" dirty="0">
                <a:ea typeface="宋体" pitchFamily="2" charset="-122"/>
              </a:rPr>
              <a:t>读出：磁头相对磁化单元做切割磁力线运动，磁化单元的极性决定了感应电势的方向，以此区别“</a:t>
            </a:r>
            <a:r>
              <a:rPr lang="en-US" altLang="zh-CN" dirty="0">
                <a:ea typeface="宋体" pitchFamily="2" charset="-122"/>
              </a:rPr>
              <a:t>0</a:t>
            </a:r>
            <a:r>
              <a:rPr lang="zh-CN" altLang="en-US" dirty="0">
                <a:ea typeface="宋体" pitchFamily="2" charset="-122"/>
              </a:rPr>
              <a:t>”和“</a:t>
            </a:r>
            <a:r>
              <a:rPr lang="en-US" altLang="zh-CN" dirty="0">
                <a:ea typeface="宋体" pitchFamily="2" charset="-122"/>
              </a:rPr>
              <a:t>1</a:t>
            </a:r>
            <a:r>
              <a:rPr lang="zh-CN" altLang="en-US" dirty="0">
                <a:ea typeface="宋体" pitchFamily="2" charset="-122"/>
              </a:rPr>
              <a:t>”。</a:t>
            </a:r>
          </a:p>
        </p:txBody>
      </p:sp>
      <p:pic>
        <p:nvPicPr>
          <p:cNvPr id="16388" name="Picture 5"/>
          <p:cNvPicPr>
            <a:picLocks noChangeAspect="1" noChangeArrowheads="1"/>
          </p:cNvPicPr>
          <p:nvPr/>
        </p:nvPicPr>
        <p:blipFill>
          <a:blip r:embed="rId3" cstate="print"/>
          <a:srcRect/>
          <a:stretch>
            <a:fillRect/>
          </a:stretch>
        </p:blipFill>
        <p:spPr bwMode="auto">
          <a:xfrm>
            <a:off x="7680176" y="787524"/>
            <a:ext cx="2857500" cy="2857500"/>
          </a:xfrm>
          <a:prstGeom prst="rect">
            <a:avLst/>
          </a:prstGeom>
          <a:noFill/>
          <a:ln w="12700">
            <a:noFill/>
            <a:miter lim="800000"/>
            <a:headEnd/>
            <a:tailEnd/>
          </a:ln>
        </p:spPr>
      </p:pic>
      <p:pic>
        <p:nvPicPr>
          <p:cNvPr id="6" name="图片 5"/>
          <p:cNvPicPr>
            <a:picLocks noChangeAspect="1"/>
          </p:cNvPicPr>
          <p:nvPr/>
        </p:nvPicPr>
        <p:blipFill>
          <a:blip r:embed="rId4"/>
          <a:stretch>
            <a:fillRect/>
          </a:stretch>
        </p:blipFill>
        <p:spPr>
          <a:xfrm>
            <a:off x="7680176" y="3945929"/>
            <a:ext cx="2808312" cy="2403534"/>
          </a:xfrm>
          <a:prstGeom prst="rect">
            <a:avLst/>
          </a:prstGeom>
        </p:spPr>
      </p:pic>
    </p:spTree>
    <p:extLst>
      <p:ext uri="{BB962C8B-B14F-4D97-AF65-F5344CB8AC3E}">
        <p14:creationId xmlns:p14="http://schemas.microsoft.com/office/powerpoint/2010/main" val="250216923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a:xfrm>
            <a:off x="299559" y="286753"/>
            <a:ext cx="5257800" cy="373062"/>
          </a:xfrm>
        </p:spPr>
        <p:txBody>
          <a:bodyPr/>
          <a:lstStyle/>
          <a:p>
            <a:r>
              <a:rPr lang="zh-CN" altLang="en-US"/>
              <a:t>概述</a:t>
            </a: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1465" y="1772816"/>
            <a:ext cx="8502304" cy="4913812"/>
          </a:xfrm>
          <a:prstGeom prst="rect">
            <a:avLst/>
          </a:prstGeom>
        </p:spPr>
      </p:pic>
      <p:sp>
        <p:nvSpPr>
          <p:cNvPr id="2" name="文本框 1"/>
          <p:cNvSpPr txBox="1"/>
          <p:nvPr/>
        </p:nvSpPr>
        <p:spPr>
          <a:xfrm>
            <a:off x="191344" y="908720"/>
            <a:ext cx="8964488" cy="1077218"/>
          </a:xfrm>
          <a:prstGeom prst="rect">
            <a:avLst/>
          </a:prstGeom>
          <a:noFill/>
        </p:spPr>
        <p:txBody>
          <a:bodyPr wrap="square" rtlCol="0">
            <a:spAutoFit/>
          </a:bodyPr>
          <a:lstStyle/>
          <a:p>
            <a:pPr marL="342900" indent="-342900">
              <a:buFont typeface="Wingdings" panose="05000000000000000000" pitchFamily="2" charset="2"/>
              <a:buChar char="u"/>
            </a:pPr>
            <a:r>
              <a:rPr lang="zh-CN" altLang="en-US" sz="2000" dirty="0"/>
              <a:t>内存连续分配管理方式：分区管理：固定长分区，可变长分区</a:t>
            </a:r>
            <a:endParaRPr lang="en-US" altLang="zh-CN" sz="2000" dirty="0"/>
          </a:p>
          <a:p>
            <a:pPr marL="342900" indent="-342900">
              <a:buFont typeface="Wingdings" panose="05000000000000000000" pitchFamily="2" charset="2"/>
              <a:buChar char="u"/>
            </a:pPr>
            <a:r>
              <a:rPr lang="zh-CN" altLang="en-US" sz="2000" dirty="0"/>
              <a:t>内存非连续分配管理方式：分页式管理，分段式管理，段页式管理</a:t>
            </a:r>
          </a:p>
          <a:p>
            <a:endParaRPr lang="zh-CN" altLang="en-US" dirty="0"/>
          </a:p>
        </p:txBody>
      </p:sp>
    </p:spTree>
    <p:extLst>
      <p:ext uri="{BB962C8B-B14F-4D97-AF65-F5344CB8AC3E}">
        <p14:creationId xmlns:p14="http://schemas.microsoft.com/office/powerpoint/2010/main" val="82733366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a:xfrm>
            <a:off x="623392" y="260648"/>
            <a:ext cx="5257800" cy="373062"/>
          </a:xfrm>
        </p:spPr>
        <p:txBody>
          <a:bodyPr/>
          <a:lstStyle/>
          <a:p>
            <a:r>
              <a:rPr lang="zh-CN" altLang="en-US" dirty="0"/>
              <a:t>概述</a:t>
            </a: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392" y="949298"/>
            <a:ext cx="9505057" cy="5506621"/>
          </a:xfrm>
          <a:prstGeom prst="rect">
            <a:avLst/>
          </a:prstGeom>
        </p:spPr>
      </p:pic>
    </p:spTree>
    <p:extLst>
      <p:ext uri="{BB962C8B-B14F-4D97-AF65-F5344CB8AC3E}">
        <p14:creationId xmlns:p14="http://schemas.microsoft.com/office/powerpoint/2010/main" val="2360426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a:xfrm>
            <a:off x="623392" y="260648"/>
            <a:ext cx="5257800" cy="373062"/>
          </a:xfrm>
        </p:spPr>
        <p:txBody>
          <a:bodyPr/>
          <a:lstStyle/>
          <a:p>
            <a:r>
              <a:rPr lang="zh-CN" altLang="en-US" dirty="0"/>
              <a:t>概述</a:t>
            </a:r>
          </a:p>
        </p:txBody>
      </p:sp>
      <p:pic>
        <p:nvPicPr>
          <p:cNvPr id="2" name="图片 1"/>
          <p:cNvPicPr>
            <a:picLocks noChangeAspect="1"/>
          </p:cNvPicPr>
          <p:nvPr/>
        </p:nvPicPr>
        <p:blipFill>
          <a:blip r:embed="rId3"/>
          <a:stretch>
            <a:fillRect/>
          </a:stretch>
        </p:blipFill>
        <p:spPr>
          <a:xfrm>
            <a:off x="623392" y="980728"/>
            <a:ext cx="8503285" cy="5324103"/>
          </a:xfrm>
          <a:prstGeom prst="rect">
            <a:avLst/>
          </a:prstGeom>
        </p:spPr>
      </p:pic>
    </p:spTree>
    <p:extLst>
      <p:ext uri="{BB962C8B-B14F-4D97-AF65-F5344CB8AC3E}">
        <p14:creationId xmlns:p14="http://schemas.microsoft.com/office/powerpoint/2010/main" val="144304859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a:xfrm>
            <a:off x="479376" y="312125"/>
            <a:ext cx="5257800" cy="373062"/>
          </a:xfrm>
        </p:spPr>
        <p:txBody>
          <a:bodyPr/>
          <a:lstStyle/>
          <a:p>
            <a:r>
              <a:rPr lang="zh-CN" altLang="en-US" dirty="0"/>
              <a:t>概述</a:t>
            </a:r>
          </a:p>
        </p:txBody>
      </p:sp>
      <p:sp>
        <p:nvSpPr>
          <p:cNvPr id="420867" name="Rectangle 3"/>
          <p:cNvSpPr>
            <a:spLocks noGrp="1" noChangeArrowheads="1"/>
          </p:cNvSpPr>
          <p:nvPr>
            <p:ph type="body" idx="1"/>
          </p:nvPr>
        </p:nvSpPr>
        <p:spPr>
          <a:xfrm>
            <a:off x="583332" y="928688"/>
            <a:ext cx="8072438" cy="457561"/>
          </a:xfrm>
        </p:spPr>
        <p:txBody>
          <a:bodyPr/>
          <a:lstStyle/>
          <a:p>
            <a:pPr>
              <a:lnSpc>
                <a:spcPct val="120000"/>
              </a:lnSpc>
              <a:spcBef>
                <a:spcPct val="0"/>
              </a:spcBef>
              <a:buFont typeface="Wingdings" pitchFamily="2" charset="2"/>
              <a:buChar char="n"/>
            </a:pPr>
            <a:r>
              <a:rPr lang="zh-CN" altLang="en-US" dirty="0">
                <a:latin typeface="黑体" panose="02010609060101010101" pitchFamily="49" charset="-122"/>
                <a:ea typeface="黑体" panose="02010609060101010101" pitchFamily="49" charset="-122"/>
              </a:rPr>
              <a:t>虚拟存储系统的特征</a:t>
            </a:r>
            <a:endParaRPr lang="en-US" altLang="zh-CN" dirty="0">
              <a:latin typeface="黑体" panose="02010609060101010101" pitchFamily="49" charset="-122"/>
              <a:ea typeface="黑体" panose="02010609060101010101" pitchFamily="49" charset="-122"/>
            </a:endParaRPr>
          </a:p>
        </p:txBody>
      </p:sp>
      <p:sp>
        <p:nvSpPr>
          <p:cNvPr id="33796" name="TextBox 3"/>
          <p:cNvSpPr txBox="1">
            <a:spLocks noChangeArrowheads="1"/>
          </p:cNvSpPr>
          <p:nvPr/>
        </p:nvSpPr>
        <p:spPr bwMode="auto">
          <a:xfrm>
            <a:off x="940520" y="1500189"/>
            <a:ext cx="9763992" cy="2820965"/>
          </a:xfrm>
          <a:prstGeom prst="rect">
            <a:avLst/>
          </a:prstGeom>
          <a:noFill/>
          <a:ln w="9525">
            <a:noFill/>
            <a:miter lim="800000"/>
            <a:headEnd/>
            <a:tailEnd/>
          </a:ln>
        </p:spPr>
        <p:txBody>
          <a:bodyPr wrap="square">
            <a:spAutoFit/>
          </a:bodyPr>
          <a:lstStyle/>
          <a:p>
            <a:pPr marL="342900" indent="-342900">
              <a:lnSpc>
                <a:spcPct val="100000"/>
              </a:lnSpc>
            </a:pPr>
            <a:r>
              <a:rPr lang="zh-CN" altLang="en-US" sz="2000" dirty="0">
                <a:solidFill>
                  <a:schemeClr val="tx1"/>
                </a:solidFill>
                <a:latin typeface="黑体" panose="02010609060101010101" pitchFamily="49" charset="-122"/>
                <a:ea typeface="黑体" panose="02010609060101010101" pitchFamily="49" charset="-122"/>
              </a:rPr>
              <a:t>程序员在比实际主存空间大得多的逻辑地址空间中编写程序</a:t>
            </a:r>
            <a:endParaRPr lang="en-US" altLang="zh-CN" sz="2000" dirty="0">
              <a:solidFill>
                <a:schemeClr val="tx1"/>
              </a:solidFill>
              <a:latin typeface="黑体" panose="02010609060101010101" pitchFamily="49" charset="-122"/>
              <a:ea typeface="黑体" panose="02010609060101010101" pitchFamily="49" charset="-122"/>
            </a:endParaRPr>
          </a:p>
          <a:p>
            <a:pPr marL="342900" indent="-342900">
              <a:lnSpc>
                <a:spcPct val="100000"/>
              </a:lnSpc>
            </a:pPr>
            <a:r>
              <a:rPr lang="zh-CN" altLang="en-US" sz="2000" dirty="0">
                <a:solidFill>
                  <a:schemeClr val="tx1"/>
                </a:solidFill>
                <a:latin typeface="黑体" panose="02010609060101010101" pitchFamily="49" charset="-122"/>
                <a:ea typeface="黑体" panose="02010609060101010101" pitchFamily="49" charset="-122"/>
              </a:rPr>
              <a:t>程序执行时，把当前需要的程序段和相应的数据块调入主存，其他暂不用的部分存放在磁盘上</a:t>
            </a:r>
            <a:endParaRPr lang="en-US" altLang="zh-CN" sz="2000" dirty="0">
              <a:solidFill>
                <a:schemeClr val="tx1"/>
              </a:solidFill>
              <a:latin typeface="黑体" panose="02010609060101010101" pitchFamily="49" charset="-122"/>
              <a:ea typeface="黑体" panose="02010609060101010101" pitchFamily="49" charset="-122"/>
            </a:endParaRPr>
          </a:p>
          <a:p>
            <a:pPr marL="342900" indent="-342900">
              <a:lnSpc>
                <a:spcPct val="100000"/>
              </a:lnSpc>
            </a:pPr>
            <a:r>
              <a:rPr lang="zh-CN" altLang="en-US" sz="2000" dirty="0">
                <a:solidFill>
                  <a:schemeClr val="tx1"/>
                </a:solidFill>
                <a:latin typeface="黑体" panose="02010609060101010101" pitchFamily="49" charset="-122"/>
                <a:ea typeface="黑体" panose="02010609060101010101" pitchFamily="49" charset="-122"/>
              </a:rPr>
              <a:t>指令执行时，通过硬件（</a:t>
            </a:r>
            <a:r>
              <a:rPr lang="en-US" altLang="zh-CN" sz="2000" dirty="0">
                <a:solidFill>
                  <a:schemeClr val="tx1"/>
                </a:solidFill>
                <a:latin typeface="黑体" panose="02010609060101010101" pitchFamily="49" charset="-122"/>
                <a:ea typeface="黑体" panose="02010609060101010101" pitchFamily="49" charset="-122"/>
              </a:rPr>
              <a:t>MMU</a:t>
            </a:r>
            <a:r>
              <a:rPr lang="zh-CN" altLang="en-US" sz="2000" dirty="0">
                <a:solidFill>
                  <a:schemeClr val="tx1"/>
                </a:solidFill>
                <a:latin typeface="黑体" panose="02010609060101010101" pitchFamily="49" charset="-122"/>
                <a:ea typeface="黑体" panose="02010609060101010101" pitchFamily="49" charset="-122"/>
              </a:rPr>
              <a:t>）将逻辑地址（也称虚拟地址或虚地址）转化为物理地址（也称主存地址或实地址）</a:t>
            </a:r>
            <a:endParaRPr lang="en-US" altLang="zh-CN" sz="2000" dirty="0">
              <a:solidFill>
                <a:schemeClr val="tx1"/>
              </a:solidFill>
              <a:latin typeface="黑体" panose="02010609060101010101" pitchFamily="49" charset="-122"/>
              <a:ea typeface="黑体" panose="02010609060101010101" pitchFamily="49" charset="-122"/>
            </a:endParaRPr>
          </a:p>
          <a:p>
            <a:pPr marL="342900" indent="-342900">
              <a:lnSpc>
                <a:spcPct val="100000"/>
              </a:lnSpc>
            </a:pPr>
            <a:r>
              <a:rPr lang="zh-CN" altLang="en-US" sz="2000" dirty="0">
                <a:solidFill>
                  <a:schemeClr val="tx1"/>
                </a:solidFill>
                <a:latin typeface="黑体" panose="02010609060101010101" pitchFamily="49" charset="-122"/>
                <a:ea typeface="黑体" panose="02010609060101010101" pitchFamily="49" charset="-122"/>
              </a:rPr>
              <a:t>在发生程序或数据访问失效时，由操作系统进行主存和磁盘之间的信息交换。</a:t>
            </a:r>
          </a:p>
          <a:p>
            <a:pPr marL="446088" lvl="1" indent="-446088">
              <a:lnSpc>
                <a:spcPct val="150000"/>
              </a:lnSpc>
              <a:buFont typeface="楷体_GB2312"/>
              <a:buAutoNum type="arabicPeriod"/>
            </a:pPr>
            <a:endParaRPr lang="zh-CN" altLang="en-US" sz="2000" dirty="0">
              <a:latin typeface="黑体" panose="02010609060101010101" pitchFamily="49" charset="-122"/>
              <a:ea typeface="黑体" panose="02010609060101010101" pitchFamily="49" charset="-122"/>
            </a:endParaRPr>
          </a:p>
        </p:txBody>
      </p:sp>
      <p:sp>
        <p:nvSpPr>
          <p:cNvPr id="2" name="文本框 1"/>
          <p:cNvSpPr txBox="1"/>
          <p:nvPr/>
        </p:nvSpPr>
        <p:spPr>
          <a:xfrm>
            <a:off x="960796" y="4615303"/>
            <a:ext cx="9754432" cy="943528"/>
          </a:xfrm>
          <a:prstGeom prst="rect">
            <a:avLst/>
          </a:prstGeom>
          <a:noFill/>
        </p:spPr>
        <p:txBody>
          <a:bodyPr wrap="square" rtlCol="0">
            <a:spAutoFit/>
          </a:bodyPr>
          <a:lstStyle/>
          <a:p>
            <a:pPr>
              <a:lnSpc>
                <a:spcPct val="150000"/>
              </a:lnSpc>
            </a:pPr>
            <a:r>
              <a:rPr lang="zh-CN" altLang="en-US" sz="2000" dirty="0">
                <a:latin typeface="黑体" panose="02010609060101010101" pitchFamily="49" charset="-122"/>
                <a:ea typeface="黑体" panose="02010609060101010101" pitchFamily="49" charset="-122"/>
              </a:rPr>
              <a:t>虚拟存储器机制由硬件与操作系统共同协作实现，涉及到操作系统中的许多概念，如进程、进程的上下文切换、存储器管理（</a:t>
            </a:r>
            <a:r>
              <a:rPr lang="en-US" altLang="zh-CN" sz="2000" dirty="0">
                <a:latin typeface="黑体" panose="02010609060101010101" pitchFamily="49" charset="-122"/>
                <a:ea typeface="黑体" panose="02010609060101010101" pitchFamily="49" charset="-122"/>
              </a:rPr>
              <a:t>MMU</a:t>
            </a:r>
            <a:r>
              <a:rPr lang="zh-CN" altLang="en-US" sz="2000" dirty="0">
                <a:latin typeface="黑体" panose="02010609060101010101" pitchFamily="49" charset="-122"/>
                <a:ea typeface="黑体" panose="02010609060101010101" pitchFamily="49" charset="-122"/>
              </a:rPr>
              <a:t>）、虚拟地址空间、缺页处理等。</a:t>
            </a:r>
          </a:p>
        </p:txBody>
      </p:sp>
    </p:spTree>
    <p:extLst>
      <p:ext uri="{BB962C8B-B14F-4D97-AF65-F5344CB8AC3E}">
        <p14:creationId xmlns:p14="http://schemas.microsoft.com/office/powerpoint/2010/main" val="416631857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818" name="Group 8"/>
          <p:cNvGrpSpPr>
            <a:grpSpLocks/>
          </p:cNvGrpSpPr>
          <p:nvPr/>
        </p:nvGrpSpPr>
        <p:grpSpPr bwMode="auto">
          <a:xfrm>
            <a:off x="2495550" y="981076"/>
            <a:ext cx="6840538" cy="5040313"/>
            <a:chOff x="521" y="618"/>
            <a:chExt cx="4309" cy="2948"/>
          </a:xfrm>
        </p:grpSpPr>
        <p:sp>
          <p:nvSpPr>
            <p:cNvPr id="34820" name="AutoShape 9" descr="羊皮纸"/>
            <p:cNvSpPr>
              <a:spLocks noChangeArrowheads="1"/>
            </p:cNvSpPr>
            <p:nvPr/>
          </p:nvSpPr>
          <p:spPr bwMode="auto">
            <a:xfrm>
              <a:off x="521" y="618"/>
              <a:ext cx="4309" cy="2948"/>
            </a:xfrm>
            <a:prstGeom prst="verticalScroll">
              <a:avLst>
                <a:gd name="adj" fmla="val 12500"/>
              </a:avLst>
            </a:prstGeom>
            <a:blipFill dpi="0" rotWithShape="1">
              <a:blip r:embed="rId2" cstate="print"/>
              <a:srcRect/>
              <a:tile tx="0" ty="0" sx="100000" sy="100000" flip="none" algn="tl"/>
            </a:blipFill>
            <a:ln w="12700">
              <a:solidFill>
                <a:srgbClr val="FF9900"/>
              </a:solidFill>
              <a:round/>
              <a:headEnd/>
              <a:tailEnd/>
            </a:ln>
          </p:spPr>
          <p:txBody>
            <a:bodyPr lIns="63500" tIns="97200" rIns="63500" bIns="61200" anchor="ctr"/>
            <a:lstStyle/>
            <a:p>
              <a:pPr algn="ctr" eaLnBrk="0" hangingPunct="0"/>
              <a:endParaRPr lang="zh-CN" altLang="en-US"/>
            </a:p>
          </p:txBody>
        </p:sp>
        <p:sp>
          <p:nvSpPr>
            <p:cNvPr id="34821" name="Rectangle 10"/>
            <p:cNvSpPr>
              <a:spLocks noChangeArrowheads="1"/>
            </p:cNvSpPr>
            <p:nvPr/>
          </p:nvSpPr>
          <p:spPr bwMode="auto">
            <a:xfrm>
              <a:off x="1394" y="671"/>
              <a:ext cx="2948" cy="299"/>
            </a:xfrm>
            <a:prstGeom prst="rect">
              <a:avLst/>
            </a:prstGeom>
            <a:noFill/>
            <a:ln w="9525">
              <a:noFill/>
              <a:miter lim="800000"/>
              <a:headEnd/>
              <a:tailEnd/>
            </a:ln>
          </p:spPr>
          <p:txBody>
            <a:bodyPr/>
            <a:lstStyle/>
            <a:p>
              <a:pPr algn="ctr" eaLnBrk="0" hangingPunct="0">
                <a:lnSpc>
                  <a:spcPct val="87000"/>
                </a:lnSpc>
                <a:buNone/>
              </a:pPr>
              <a:r>
                <a:rPr lang="zh-CN" altLang="en-US" sz="2800" dirty="0">
                  <a:solidFill>
                    <a:srgbClr val="FF0000"/>
                  </a:solidFill>
                  <a:latin typeface="楷体_GB2312"/>
                  <a:ea typeface="楷体_GB2312"/>
                  <a:cs typeface="楷体_GB2312"/>
                </a:rPr>
                <a:t>第八部分：虚拟存储器</a:t>
              </a:r>
            </a:p>
          </p:txBody>
        </p:sp>
        <p:sp>
          <p:nvSpPr>
            <p:cNvPr id="34822" name="Rectangle 11"/>
            <p:cNvSpPr>
              <a:spLocks noChangeArrowheads="1"/>
            </p:cNvSpPr>
            <p:nvPr/>
          </p:nvSpPr>
          <p:spPr bwMode="auto">
            <a:xfrm>
              <a:off x="1304" y="1131"/>
              <a:ext cx="2925" cy="2131"/>
            </a:xfrm>
            <a:prstGeom prst="rect">
              <a:avLst/>
            </a:prstGeom>
            <a:noFill/>
            <a:ln w="28575">
              <a:solidFill>
                <a:srgbClr val="05AD01"/>
              </a:solidFill>
              <a:miter lim="800000"/>
              <a:headEnd/>
              <a:tailEnd/>
            </a:ln>
          </p:spPr>
          <p:txBody>
            <a:bodyPr lIns="63500" tIns="133200" rIns="63500" bIns="133200"/>
            <a:lstStyle/>
            <a:p>
              <a:pPr marL="609600" indent="-609600">
                <a:lnSpc>
                  <a:spcPct val="75000"/>
                </a:lnSpc>
                <a:spcBef>
                  <a:spcPct val="65000"/>
                </a:spcBef>
                <a:buClr>
                  <a:srgbClr val="FF0000"/>
                </a:buClr>
                <a:buFont typeface="Wingdings" pitchFamily="2" charset="2"/>
                <a:buAutoNum type="ea1JpnChsDbPeriod"/>
              </a:pPr>
              <a:r>
                <a:rPr lang="zh-CN" altLang="en-US" sz="2000" dirty="0">
                  <a:solidFill>
                    <a:srgbClr val="B2B2B2"/>
                  </a:solidFill>
                </a:rPr>
                <a:t>辅助存储器（磁表面存储器）</a:t>
              </a:r>
            </a:p>
            <a:p>
              <a:pPr marL="609600" indent="-609600">
                <a:lnSpc>
                  <a:spcPct val="75000"/>
                </a:lnSpc>
                <a:spcBef>
                  <a:spcPct val="65000"/>
                </a:spcBef>
                <a:buClr>
                  <a:srgbClr val="FF0000"/>
                </a:buClr>
                <a:buFont typeface="Wingdings" pitchFamily="2" charset="2"/>
                <a:buAutoNum type="ea1JpnChsDbPeriod"/>
              </a:pPr>
              <a:r>
                <a:rPr lang="zh-CN" altLang="en-US" sz="2000" dirty="0">
                  <a:solidFill>
                    <a:schemeClr val="accent2"/>
                  </a:solidFill>
                </a:rPr>
                <a:t>虚拟存储器</a:t>
              </a:r>
              <a:endParaRPr lang="en-US" altLang="zh-CN" sz="2000" dirty="0">
                <a:solidFill>
                  <a:schemeClr val="accent2"/>
                </a:solidFill>
              </a:endParaRPr>
            </a:p>
            <a:p>
              <a:pPr marL="903288" lvl="1" indent="-446088">
                <a:lnSpc>
                  <a:spcPct val="75000"/>
                </a:lnSpc>
                <a:spcBef>
                  <a:spcPct val="65000"/>
                </a:spcBef>
                <a:buClr>
                  <a:srgbClr val="FF0000"/>
                </a:buClr>
                <a:buFont typeface="楷体_GB2312"/>
                <a:buAutoNum type="arabicPeriod"/>
              </a:pPr>
              <a:r>
                <a:rPr lang="zh-CN" altLang="en-US" sz="2000" dirty="0">
                  <a:solidFill>
                    <a:schemeClr val="accent2"/>
                  </a:solidFill>
                </a:rPr>
                <a:t>概述</a:t>
              </a:r>
              <a:endParaRPr lang="en-US" altLang="zh-CN" sz="2000" dirty="0">
                <a:solidFill>
                  <a:schemeClr val="accent2"/>
                </a:solidFill>
              </a:endParaRPr>
            </a:p>
            <a:p>
              <a:pPr marL="903288" lvl="1" indent="-446088">
                <a:lnSpc>
                  <a:spcPct val="75000"/>
                </a:lnSpc>
                <a:spcBef>
                  <a:spcPct val="65000"/>
                </a:spcBef>
                <a:buClr>
                  <a:srgbClr val="FF0000"/>
                </a:buClr>
                <a:buFont typeface="楷体_GB2312"/>
                <a:buAutoNum type="arabicPeriod"/>
              </a:pPr>
              <a:r>
                <a:rPr lang="zh-CN" altLang="en-US" sz="2000" dirty="0">
                  <a:solidFill>
                    <a:schemeClr val="accent2"/>
                  </a:solidFill>
                </a:rPr>
                <a:t>页式虚拟存储器</a:t>
              </a:r>
            </a:p>
          </p:txBody>
        </p:sp>
      </p:grpSp>
      <p:sp>
        <p:nvSpPr>
          <p:cNvPr id="6" name="左箭头 5"/>
          <p:cNvSpPr>
            <a:spLocks noChangeArrowheads="1"/>
          </p:cNvSpPr>
          <p:nvPr/>
        </p:nvSpPr>
        <p:spPr bwMode="auto">
          <a:xfrm>
            <a:off x="6667500" y="3215481"/>
            <a:ext cx="714375" cy="285750"/>
          </a:xfrm>
          <a:prstGeom prst="leftArrow">
            <a:avLst>
              <a:gd name="adj1" fmla="val 50000"/>
              <a:gd name="adj2" fmla="val 50000"/>
            </a:avLst>
          </a:prstGeom>
          <a:solidFill>
            <a:srgbClr val="FFFF00"/>
          </a:solidFill>
          <a:ln w="12700" algn="ctr">
            <a:solidFill>
              <a:schemeClr val="tx1"/>
            </a:solidFill>
            <a:round/>
            <a:headEnd/>
            <a:tailEnd/>
          </a:ln>
        </p:spPr>
        <p:txBody>
          <a:bodyPr/>
          <a:lstStyle/>
          <a:p>
            <a:pPr algn="ctr" eaLnBrk="0" hangingPunct="0"/>
            <a:endParaRPr lang="zh-CN" altLang="en-US"/>
          </a:p>
        </p:txBody>
      </p:sp>
    </p:spTree>
    <p:extLst>
      <p:ext uri="{BB962C8B-B14F-4D97-AF65-F5344CB8AC3E}">
        <p14:creationId xmlns:p14="http://schemas.microsoft.com/office/powerpoint/2010/main" val="2331758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1+#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a:xfrm>
            <a:off x="442156" y="185959"/>
            <a:ext cx="5257800" cy="373062"/>
          </a:xfrm>
        </p:spPr>
        <p:txBody>
          <a:bodyPr/>
          <a:lstStyle/>
          <a:p>
            <a:r>
              <a:rPr lang="zh-CN" altLang="en-US" dirty="0"/>
              <a:t>页式虚拟存储器</a:t>
            </a:r>
          </a:p>
        </p:txBody>
      </p:sp>
      <p:sp>
        <p:nvSpPr>
          <p:cNvPr id="331779" name="Rectangle 3"/>
          <p:cNvSpPr>
            <a:spLocks noGrp="1" noChangeArrowheads="1"/>
          </p:cNvSpPr>
          <p:nvPr>
            <p:ph type="body" idx="1"/>
          </p:nvPr>
        </p:nvSpPr>
        <p:spPr>
          <a:xfrm>
            <a:off x="551384" y="908721"/>
            <a:ext cx="11017224" cy="4150880"/>
          </a:xfrm>
        </p:spPr>
        <p:txBody>
          <a:bodyPr/>
          <a:lstStyle/>
          <a:p>
            <a:pPr>
              <a:lnSpc>
                <a:spcPct val="120000"/>
              </a:lnSpc>
              <a:spcBef>
                <a:spcPct val="0"/>
              </a:spcBef>
            </a:pPr>
            <a:r>
              <a:rPr lang="zh-CN" altLang="en-US" dirty="0">
                <a:ea typeface="宋体" pitchFamily="2" charset="-122"/>
              </a:rPr>
              <a:t>页式虚拟存储器</a:t>
            </a:r>
          </a:p>
          <a:p>
            <a:pPr lvl="1">
              <a:lnSpc>
                <a:spcPct val="120000"/>
              </a:lnSpc>
              <a:spcBef>
                <a:spcPct val="0"/>
              </a:spcBef>
            </a:pPr>
            <a:r>
              <a:rPr lang="zh-CN" altLang="en-US" dirty="0">
                <a:ea typeface="宋体" pitchFamily="2" charset="-122"/>
              </a:rPr>
              <a:t>进程划分成相同长度的程序块（页），称为虚页（虚拟的页）；</a:t>
            </a:r>
            <a:endParaRPr lang="en-US" altLang="zh-CN" dirty="0">
              <a:ea typeface="宋体" pitchFamily="2" charset="-122"/>
            </a:endParaRPr>
          </a:p>
          <a:p>
            <a:pPr lvl="1">
              <a:lnSpc>
                <a:spcPct val="120000"/>
              </a:lnSpc>
              <a:spcBef>
                <a:spcPct val="0"/>
              </a:spcBef>
            </a:pPr>
            <a:r>
              <a:rPr lang="zh-CN" altLang="en-US" dirty="0">
                <a:ea typeface="宋体" pitchFamily="2" charset="-122"/>
              </a:rPr>
              <a:t>主存也分成大小相同的存储块（页），称为实页（物理的页）；</a:t>
            </a:r>
            <a:endParaRPr lang="en-US" altLang="zh-CN" dirty="0">
              <a:ea typeface="宋体" pitchFamily="2" charset="-122"/>
            </a:endParaRPr>
          </a:p>
          <a:p>
            <a:pPr lvl="1">
              <a:lnSpc>
                <a:spcPct val="120000"/>
              </a:lnSpc>
              <a:spcBef>
                <a:spcPct val="0"/>
              </a:spcBef>
            </a:pPr>
            <a:r>
              <a:rPr lang="zh-CN" altLang="en-US" dirty="0">
                <a:ea typeface="宋体" pitchFamily="2" charset="-122"/>
              </a:rPr>
              <a:t>主存按页顺序编号，每个独立编址的程序空间有自己的页号顺序，通过调度辅存中程序各页可离散装入主存不同实页位置。</a:t>
            </a:r>
            <a:endParaRPr lang="en-US" altLang="zh-CN" dirty="0">
              <a:ea typeface="宋体" pitchFamily="2" charset="-122"/>
            </a:endParaRPr>
          </a:p>
          <a:p>
            <a:pPr lvl="1">
              <a:lnSpc>
                <a:spcPct val="120000"/>
              </a:lnSpc>
              <a:spcBef>
                <a:spcPct val="0"/>
              </a:spcBef>
            </a:pPr>
            <a:r>
              <a:rPr lang="en-US" altLang="zh-CN" dirty="0">
                <a:ea typeface="宋体" pitchFamily="2" charset="-122"/>
              </a:rPr>
              <a:t>CPU</a:t>
            </a:r>
            <a:r>
              <a:rPr lang="zh-CN" altLang="en-US" dirty="0">
                <a:ea typeface="宋体" pitchFamily="2" charset="-122"/>
              </a:rPr>
              <a:t>执行指令时，首先需将逻辑地址转换为主存的物理地址，地址转换由</a:t>
            </a:r>
            <a:r>
              <a:rPr lang="en-US" altLang="zh-CN" dirty="0">
                <a:ea typeface="宋体" pitchFamily="2" charset="-122"/>
              </a:rPr>
              <a:t>CPU</a:t>
            </a:r>
            <a:r>
              <a:rPr lang="zh-CN" altLang="en-US" dirty="0">
                <a:ea typeface="宋体" pitchFamily="2" charset="-122"/>
              </a:rPr>
              <a:t>中的</a:t>
            </a:r>
            <a:r>
              <a:rPr lang="en-US" altLang="zh-CN" dirty="0">
                <a:ea typeface="宋体" pitchFamily="2" charset="-122"/>
              </a:rPr>
              <a:t>MMU</a:t>
            </a:r>
            <a:r>
              <a:rPr lang="zh-CN" altLang="en-US" dirty="0">
                <a:ea typeface="宋体" pitchFamily="2" charset="-122"/>
              </a:rPr>
              <a:t>实现。</a:t>
            </a:r>
            <a:endParaRPr lang="en-US" altLang="zh-CN" dirty="0">
              <a:ea typeface="宋体" pitchFamily="2" charset="-122"/>
            </a:endParaRPr>
          </a:p>
          <a:p>
            <a:pPr lvl="1">
              <a:lnSpc>
                <a:spcPct val="120000"/>
              </a:lnSpc>
              <a:spcBef>
                <a:spcPct val="0"/>
              </a:spcBef>
            </a:pPr>
            <a:r>
              <a:rPr lang="zh-CN" altLang="en-US" dirty="0">
                <a:ea typeface="宋体" pitchFamily="2" charset="-122"/>
              </a:rPr>
              <a:t>页式调度的优点是页内零头小，页表对程序员来说是透明的，地址变换快，调入操作简单；缺点是各页不是程序的独立模块，不便于实现程序和数据的保护（</a:t>
            </a:r>
            <a:r>
              <a:rPr lang="zh-CN" altLang="en-US" dirty="0">
                <a:solidFill>
                  <a:srgbClr val="FF0000"/>
                </a:solidFill>
                <a:ea typeface="宋体" pitchFamily="2" charset="-122"/>
              </a:rPr>
              <a:t>段式管理</a:t>
            </a:r>
            <a:r>
              <a:rPr lang="zh-CN" altLang="en-US" dirty="0">
                <a:ea typeface="宋体" pitchFamily="2" charset="-122"/>
              </a:rPr>
              <a:t>）。</a:t>
            </a:r>
            <a:endParaRPr lang="en-US" altLang="zh-CN" dirty="0">
              <a:ea typeface="宋体" pitchFamily="2" charset="-122"/>
            </a:endParaRPr>
          </a:p>
          <a:p>
            <a:pPr lvl="1">
              <a:lnSpc>
                <a:spcPct val="120000"/>
              </a:lnSpc>
              <a:spcBef>
                <a:spcPct val="0"/>
              </a:spcBef>
            </a:pPr>
            <a:endParaRPr lang="en-US" altLang="zh-CN" dirty="0">
              <a:ea typeface="宋体" pitchFamily="2" charset="-122"/>
            </a:endParaRPr>
          </a:p>
        </p:txBody>
      </p:sp>
      <p:sp>
        <p:nvSpPr>
          <p:cNvPr id="5" name="矩形 4"/>
          <p:cNvSpPr/>
          <p:nvPr/>
        </p:nvSpPr>
        <p:spPr bwMode="auto">
          <a:xfrm>
            <a:off x="2207568" y="5229200"/>
            <a:ext cx="1008112" cy="648072"/>
          </a:xfrm>
          <a:prstGeom prst="rect">
            <a:avLst/>
          </a:prstGeom>
          <a:noFill/>
          <a:ln w="12700" cap="flat" cmpd="sng" algn="ctr">
            <a:solidFill>
              <a:schemeClr val="accent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lnSpc>
                <a:spcPct val="100000"/>
              </a:lnSpc>
              <a:spcBef>
                <a:spcPct val="0"/>
              </a:spcBef>
              <a:buClrTx/>
              <a:buSzTx/>
              <a:buNone/>
            </a:pPr>
            <a:endParaRPr lang="zh-CN" altLang="en-US" sz="2400" b="0">
              <a:solidFill>
                <a:schemeClr val="accent1"/>
              </a:solidFill>
            </a:endParaRPr>
          </a:p>
        </p:txBody>
      </p:sp>
      <p:sp>
        <p:nvSpPr>
          <p:cNvPr id="6" name="TextBox 5"/>
          <p:cNvSpPr txBox="1"/>
          <p:nvPr/>
        </p:nvSpPr>
        <p:spPr>
          <a:xfrm>
            <a:off x="2279576" y="5373217"/>
            <a:ext cx="936104" cy="327782"/>
          </a:xfrm>
          <a:prstGeom prst="rect">
            <a:avLst/>
          </a:prstGeom>
          <a:noFill/>
        </p:spPr>
        <p:txBody>
          <a:bodyPr wrap="square" rtlCol="0">
            <a:spAutoFit/>
          </a:bodyPr>
          <a:lstStyle/>
          <a:p>
            <a:pPr>
              <a:buNone/>
            </a:pPr>
            <a:r>
              <a:rPr lang="zh-CN" altLang="en-US" dirty="0"/>
              <a:t>处理器</a:t>
            </a:r>
          </a:p>
        </p:txBody>
      </p:sp>
      <p:sp>
        <p:nvSpPr>
          <p:cNvPr id="7" name="右箭头 6"/>
          <p:cNvSpPr/>
          <p:nvPr/>
        </p:nvSpPr>
        <p:spPr bwMode="auto">
          <a:xfrm>
            <a:off x="3215680" y="5445224"/>
            <a:ext cx="936104" cy="216024"/>
          </a:xfrm>
          <a:prstGeom prst="rightArrow">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lnSpc>
                <a:spcPct val="100000"/>
              </a:lnSpc>
              <a:spcBef>
                <a:spcPct val="0"/>
              </a:spcBef>
              <a:buClrTx/>
              <a:buSzTx/>
              <a:buNone/>
            </a:pPr>
            <a:endParaRPr lang="zh-CN" altLang="en-US" sz="2400" b="0">
              <a:solidFill>
                <a:schemeClr val="accent1"/>
              </a:solidFill>
            </a:endParaRPr>
          </a:p>
        </p:txBody>
      </p:sp>
      <p:sp>
        <p:nvSpPr>
          <p:cNvPr id="8" name="TextBox 7"/>
          <p:cNvSpPr txBox="1"/>
          <p:nvPr/>
        </p:nvSpPr>
        <p:spPr>
          <a:xfrm>
            <a:off x="3215680" y="5157193"/>
            <a:ext cx="936104" cy="327782"/>
          </a:xfrm>
          <a:prstGeom prst="rect">
            <a:avLst/>
          </a:prstGeom>
          <a:noFill/>
        </p:spPr>
        <p:txBody>
          <a:bodyPr wrap="square" rtlCol="0">
            <a:spAutoFit/>
          </a:bodyPr>
          <a:lstStyle/>
          <a:p>
            <a:pPr>
              <a:buNone/>
            </a:pPr>
            <a:r>
              <a:rPr lang="zh-CN" altLang="en-US" dirty="0"/>
              <a:t>虚地址</a:t>
            </a:r>
          </a:p>
        </p:txBody>
      </p:sp>
      <p:sp>
        <p:nvSpPr>
          <p:cNvPr id="9" name="矩形 8"/>
          <p:cNvSpPr/>
          <p:nvPr/>
        </p:nvSpPr>
        <p:spPr bwMode="auto">
          <a:xfrm>
            <a:off x="4151784" y="5085184"/>
            <a:ext cx="1080120" cy="864096"/>
          </a:xfrm>
          <a:prstGeom prst="rect">
            <a:avLst/>
          </a:prstGeom>
          <a:noFill/>
          <a:ln w="12700" cap="flat" cmpd="sng" algn="ctr">
            <a:solidFill>
              <a:schemeClr val="accent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lnSpc>
                <a:spcPct val="100000"/>
              </a:lnSpc>
              <a:spcBef>
                <a:spcPct val="0"/>
              </a:spcBef>
              <a:buClrTx/>
              <a:buSzTx/>
              <a:buNone/>
            </a:pPr>
            <a:endParaRPr lang="zh-CN" altLang="en-US" sz="2400" b="0">
              <a:solidFill>
                <a:schemeClr val="accent1"/>
              </a:solidFill>
            </a:endParaRPr>
          </a:p>
        </p:txBody>
      </p:sp>
      <p:sp>
        <p:nvSpPr>
          <p:cNvPr id="10" name="TextBox 9"/>
          <p:cNvSpPr txBox="1"/>
          <p:nvPr/>
        </p:nvSpPr>
        <p:spPr>
          <a:xfrm>
            <a:off x="4223792" y="5085184"/>
            <a:ext cx="936104" cy="909480"/>
          </a:xfrm>
          <a:prstGeom prst="rect">
            <a:avLst/>
          </a:prstGeom>
          <a:noFill/>
        </p:spPr>
        <p:txBody>
          <a:bodyPr wrap="square" rtlCol="0">
            <a:spAutoFit/>
          </a:bodyPr>
          <a:lstStyle/>
          <a:p>
            <a:pPr>
              <a:buNone/>
            </a:pPr>
            <a:r>
              <a:rPr lang="zh-CN" altLang="en-US" dirty="0"/>
              <a:t>存储管理单元</a:t>
            </a:r>
            <a:endParaRPr lang="en-US" altLang="zh-CN" dirty="0"/>
          </a:p>
          <a:p>
            <a:pPr>
              <a:buNone/>
            </a:pPr>
            <a:r>
              <a:rPr lang="en-US" altLang="zh-CN" dirty="0"/>
              <a:t>(MMU)</a:t>
            </a:r>
            <a:endParaRPr lang="zh-CN" altLang="en-US" dirty="0"/>
          </a:p>
        </p:txBody>
      </p:sp>
      <p:sp>
        <p:nvSpPr>
          <p:cNvPr id="11" name="右箭头 10"/>
          <p:cNvSpPr/>
          <p:nvPr/>
        </p:nvSpPr>
        <p:spPr bwMode="auto">
          <a:xfrm>
            <a:off x="5231904" y="5445224"/>
            <a:ext cx="936104" cy="216024"/>
          </a:xfrm>
          <a:prstGeom prst="rightArrow">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lnSpc>
                <a:spcPct val="100000"/>
              </a:lnSpc>
              <a:spcBef>
                <a:spcPct val="0"/>
              </a:spcBef>
              <a:buClrTx/>
              <a:buSzTx/>
              <a:buNone/>
            </a:pPr>
            <a:endParaRPr lang="zh-CN" altLang="en-US" sz="2400" b="0">
              <a:solidFill>
                <a:schemeClr val="accent1"/>
              </a:solidFill>
            </a:endParaRPr>
          </a:p>
        </p:txBody>
      </p:sp>
      <p:sp>
        <p:nvSpPr>
          <p:cNvPr id="12" name="TextBox 11"/>
          <p:cNvSpPr txBox="1"/>
          <p:nvPr/>
        </p:nvSpPr>
        <p:spPr>
          <a:xfrm>
            <a:off x="5231904" y="5085185"/>
            <a:ext cx="936104" cy="327782"/>
          </a:xfrm>
          <a:prstGeom prst="rect">
            <a:avLst/>
          </a:prstGeom>
          <a:noFill/>
        </p:spPr>
        <p:txBody>
          <a:bodyPr wrap="square" rtlCol="0">
            <a:spAutoFit/>
          </a:bodyPr>
          <a:lstStyle/>
          <a:p>
            <a:pPr>
              <a:buNone/>
            </a:pPr>
            <a:r>
              <a:rPr lang="zh-CN" altLang="en-US" dirty="0"/>
              <a:t>实地址</a:t>
            </a:r>
          </a:p>
        </p:txBody>
      </p:sp>
      <p:sp>
        <p:nvSpPr>
          <p:cNvPr id="13" name="矩形 12"/>
          <p:cNvSpPr/>
          <p:nvPr/>
        </p:nvSpPr>
        <p:spPr bwMode="auto">
          <a:xfrm>
            <a:off x="6168008" y="4869160"/>
            <a:ext cx="1368152" cy="1296144"/>
          </a:xfrm>
          <a:prstGeom prst="rect">
            <a:avLst/>
          </a:prstGeom>
          <a:solidFill>
            <a:srgbClr val="FFFFC9"/>
          </a:solidFill>
          <a:ln w="12700" cap="flat" cmpd="sng" algn="ctr">
            <a:solidFill>
              <a:schemeClr val="accent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lnSpc>
                <a:spcPct val="100000"/>
              </a:lnSpc>
              <a:spcBef>
                <a:spcPct val="0"/>
              </a:spcBef>
              <a:buClrTx/>
              <a:buSzTx/>
              <a:buNone/>
            </a:pPr>
            <a:endParaRPr lang="zh-CN" altLang="en-US" sz="2400" b="0">
              <a:solidFill>
                <a:schemeClr val="accent1"/>
              </a:solidFill>
            </a:endParaRPr>
          </a:p>
        </p:txBody>
      </p:sp>
      <p:sp>
        <p:nvSpPr>
          <p:cNvPr id="14" name="TextBox 13"/>
          <p:cNvSpPr txBox="1"/>
          <p:nvPr/>
        </p:nvSpPr>
        <p:spPr>
          <a:xfrm>
            <a:off x="6168008" y="5242033"/>
            <a:ext cx="1368152" cy="563231"/>
          </a:xfrm>
          <a:prstGeom prst="rect">
            <a:avLst/>
          </a:prstGeom>
          <a:noFill/>
        </p:spPr>
        <p:txBody>
          <a:bodyPr wrap="square" rtlCol="0">
            <a:spAutoFit/>
          </a:bodyPr>
          <a:lstStyle/>
          <a:p>
            <a:pPr>
              <a:buNone/>
            </a:pPr>
            <a:r>
              <a:rPr lang="zh-CN" altLang="en-US" dirty="0"/>
              <a:t>内存（物理地址空间）</a:t>
            </a:r>
          </a:p>
        </p:txBody>
      </p:sp>
      <p:sp>
        <p:nvSpPr>
          <p:cNvPr id="15" name="流程图: 磁盘 14"/>
          <p:cNvSpPr/>
          <p:nvPr/>
        </p:nvSpPr>
        <p:spPr bwMode="auto">
          <a:xfrm>
            <a:off x="8472264" y="4293096"/>
            <a:ext cx="1512168" cy="2376264"/>
          </a:xfrm>
          <a:prstGeom prst="flowChartMagneticDisk">
            <a:avLst/>
          </a:prstGeom>
          <a:solidFill>
            <a:schemeClr val="bg1">
              <a:lumMod val="9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lnSpc>
                <a:spcPct val="100000"/>
              </a:lnSpc>
              <a:spcBef>
                <a:spcPct val="0"/>
              </a:spcBef>
              <a:buClrTx/>
              <a:buSzTx/>
              <a:buNone/>
            </a:pPr>
            <a:endParaRPr lang="zh-CN" altLang="en-US" sz="2400" b="0">
              <a:solidFill>
                <a:schemeClr val="accent1"/>
              </a:solidFill>
            </a:endParaRPr>
          </a:p>
        </p:txBody>
      </p:sp>
      <p:grpSp>
        <p:nvGrpSpPr>
          <p:cNvPr id="18" name="组合 17"/>
          <p:cNvGrpSpPr/>
          <p:nvPr/>
        </p:nvGrpSpPr>
        <p:grpSpPr>
          <a:xfrm>
            <a:off x="8760296" y="5157192"/>
            <a:ext cx="936104" cy="360040"/>
            <a:chOff x="5004048" y="5949280"/>
            <a:chExt cx="936104" cy="360040"/>
          </a:xfrm>
        </p:grpSpPr>
        <p:sp>
          <p:nvSpPr>
            <p:cNvPr id="16" name="折角形 15"/>
            <p:cNvSpPr/>
            <p:nvPr/>
          </p:nvSpPr>
          <p:spPr bwMode="auto">
            <a:xfrm>
              <a:off x="5004048" y="5949280"/>
              <a:ext cx="864096" cy="360040"/>
            </a:xfrm>
            <a:prstGeom prst="foldedCorner">
              <a:avLst/>
            </a:prstGeom>
            <a:solidFill>
              <a:schemeClr val="bg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lnSpc>
                  <a:spcPct val="100000"/>
                </a:lnSpc>
                <a:spcBef>
                  <a:spcPct val="0"/>
                </a:spcBef>
                <a:buClrTx/>
                <a:buSzTx/>
                <a:buNone/>
              </a:pPr>
              <a:endParaRPr lang="zh-CN" altLang="en-US" sz="2400" b="0">
                <a:solidFill>
                  <a:schemeClr val="accent1"/>
                </a:solidFill>
              </a:endParaRPr>
            </a:p>
          </p:txBody>
        </p:sp>
        <p:sp>
          <p:nvSpPr>
            <p:cNvPr id="17" name="TextBox 16"/>
            <p:cNvSpPr txBox="1"/>
            <p:nvPr/>
          </p:nvSpPr>
          <p:spPr>
            <a:xfrm>
              <a:off x="5004048" y="5949280"/>
              <a:ext cx="936104" cy="301621"/>
            </a:xfrm>
            <a:prstGeom prst="rect">
              <a:avLst/>
            </a:prstGeom>
            <a:noFill/>
          </p:spPr>
          <p:txBody>
            <a:bodyPr wrap="square" rtlCol="0">
              <a:spAutoFit/>
            </a:bodyPr>
            <a:lstStyle/>
            <a:p>
              <a:pPr>
                <a:buNone/>
              </a:pPr>
              <a:r>
                <a:rPr lang="zh-CN" altLang="en-US" sz="1600" dirty="0"/>
                <a:t>文件</a:t>
              </a:r>
              <a:r>
                <a:rPr lang="en-US" altLang="zh-CN" sz="1600" dirty="0"/>
                <a:t>1</a:t>
              </a:r>
              <a:endParaRPr lang="zh-CN" altLang="en-US" sz="1600" dirty="0"/>
            </a:p>
          </p:txBody>
        </p:sp>
      </p:grpSp>
      <p:grpSp>
        <p:nvGrpSpPr>
          <p:cNvPr id="19" name="组合 18"/>
          <p:cNvGrpSpPr/>
          <p:nvPr/>
        </p:nvGrpSpPr>
        <p:grpSpPr>
          <a:xfrm>
            <a:off x="8760296" y="5589240"/>
            <a:ext cx="936104" cy="360040"/>
            <a:chOff x="5004048" y="5949280"/>
            <a:chExt cx="936104" cy="360040"/>
          </a:xfrm>
        </p:grpSpPr>
        <p:sp>
          <p:nvSpPr>
            <p:cNvPr id="20" name="折角形 19"/>
            <p:cNvSpPr/>
            <p:nvPr/>
          </p:nvSpPr>
          <p:spPr bwMode="auto">
            <a:xfrm>
              <a:off x="5004048" y="5949280"/>
              <a:ext cx="864096" cy="360040"/>
            </a:xfrm>
            <a:prstGeom prst="foldedCorner">
              <a:avLst/>
            </a:prstGeom>
            <a:solidFill>
              <a:schemeClr val="bg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lnSpc>
                  <a:spcPct val="100000"/>
                </a:lnSpc>
                <a:spcBef>
                  <a:spcPct val="0"/>
                </a:spcBef>
                <a:buClrTx/>
                <a:buSzTx/>
                <a:buNone/>
              </a:pPr>
              <a:endParaRPr lang="zh-CN" altLang="en-US" sz="2400" b="0">
                <a:solidFill>
                  <a:schemeClr val="accent1"/>
                </a:solidFill>
              </a:endParaRPr>
            </a:p>
          </p:txBody>
        </p:sp>
        <p:sp>
          <p:nvSpPr>
            <p:cNvPr id="21" name="TextBox 20"/>
            <p:cNvSpPr txBox="1"/>
            <p:nvPr/>
          </p:nvSpPr>
          <p:spPr>
            <a:xfrm>
              <a:off x="5004048" y="5949280"/>
              <a:ext cx="936104" cy="301621"/>
            </a:xfrm>
            <a:prstGeom prst="rect">
              <a:avLst/>
            </a:prstGeom>
            <a:noFill/>
          </p:spPr>
          <p:txBody>
            <a:bodyPr wrap="square" rtlCol="0">
              <a:spAutoFit/>
            </a:bodyPr>
            <a:lstStyle/>
            <a:p>
              <a:pPr>
                <a:buNone/>
              </a:pPr>
              <a:r>
                <a:rPr lang="zh-CN" altLang="en-US" sz="1600" dirty="0"/>
                <a:t>文件</a:t>
              </a:r>
              <a:r>
                <a:rPr lang="en-US" altLang="zh-CN" sz="1600" dirty="0"/>
                <a:t>2</a:t>
              </a:r>
              <a:endParaRPr lang="zh-CN" altLang="en-US" sz="1600" dirty="0"/>
            </a:p>
          </p:txBody>
        </p:sp>
      </p:grpSp>
      <p:grpSp>
        <p:nvGrpSpPr>
          <p:cNvPr id="22" name="组合 21"/>
          <p:cNvGrpSpPr/>
          <p:nvPr/>
        </p:nvGrpSpPr>
        <p:grpSpPr>
          <a:xfrm>
            <a:off x="8760296" y="6165304"/>
            <a:ext cx="936104" cy="360040"/>
            <a:chOff x="5004048" y="5949280"/>
            <a:chExt cx="936104" cy="360040"/>
          </a:xfrm>
        </p:grpSpPr>
        <p:sp>
          <p:nvSpPr>
            <p:cNvPr id="23" name="折角形 22"/>
            <p:cNvSpPr/>
            <p:nvPr/>
          </p:nvSpPr>
          <p:spPr bwMode="auto">
            <a:xfrm>
              <a:off x="5004048" y="5949280"/>
              <a:ext cx="864096" cy="360040"/>
            </a:xfrm>
            <a:prstGeom prst="foldedCorner">
              <a:avLst/>
            </a:prstGeom>
            <a:solidFill>
              <a:schemeClr val="bg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lnSpc>
                  <a:spcPct val="100000"/>
                </a:lnSpc>
                <a:spcBef>
                  <a:spcPct val="0"/>
                </a:spcBef>
                <a:buClrTx/>
                <a:buSzTx/>
                <a:buNone/>
              </a:pPr>
              <a:endParaRPr lang="zh-CN" altLang="en-US" sz="2400" b="0">
                <a:solidFill>
                  <a:schemeClr val="accent1"/>
                </a:solidFill>
              </a:endParaRPr>
            </a:p>
          </p:txBody>
        </p:sp>
        <p:sp>
          <p:nvSpPr>
            <p:cNvPr id="24" name="TextBox 23"/>
            <p:cNvSpPr txBox="1"/>
            <p:nvPr/>
          </p:nvSpPr>
          <p:spPr>
            <a:xfrm>
              <a:off x="5004048" y="5949280"/>
              <a:ext cx="936104" cy="301621"/>
            </a:xfrm>
            <a:prstGeom prst="rect">
              <a:avLst/>
            </a:prstGeom>
            <a:noFill/>
          </p:spPr>
          <p:txBody>
            <a:bodyPr wrap="square" rtlCol="0">
              <a:spAutoFit/>
            </a:bodyPr>
            <a:lstStyle/>
            <a:p>
              <a:pPr>
                <a:buNone/>
              </a:pPr>
              <a:r>
                <a:rPr lang="zh-CN" altLang="en-US" sz="1600" dirty="0"/>
                <a:t>文件</a:t>
              </a:r>
              <a:r>
                <a:rPr lang="en-US" altLang="zh-CN" sz="1600" dirty="0"/>
                <a:t>n</a:t>
              </a:r>
              <a:endParaRPr lang="zh-CN" altLang="en-US" sz="1600" dirty="0"/>
            </a:p>
          </p:txBody>
        </p:sp>
      </p:grpSp>
      <p:sp>
        <p:nvSpPr>
          <p:cNvPr id="25" name="上下箭头 24"/>
          <p:cNvSpPr/>
          <p:nvPr/>
        </p:nvSpPr>
        <p:spPr bwMode="auto">
          <a:xfrm rot="5400000">
            <a:off x="7860196" y="5049180"/>
            <a:ext cx="288032" cy="936104"/>
          </a:xfrm>
          <a:prstGeom prst="upDownArrow">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lnSpc>
                <a:spcPct val="100000"/>
              </a:lnSpc>
              <a:spcBef>
                <a:spcPct val="0"/>
              </a:spcBef>
              <a:buClrTx/>
              <a:buSzTx/>
              <a:buNone/>
            </a:pPr>
            <a:endParaRPr lang="zh-CN" altLang="en-US" sz="2400" b="0">
              <a:solidFill>
                <a:schemeClr val="accent1"/>
              </a:solidFill>
            </a:endParaRPr>
          </a:p>
        </p:txBody>
      </p:sp>
      <p:cxnSp>
        <p:nvCxnSpPr>
          <p:cNvPr id="37" name="直接连接符 36"/>
          <p:cNvCxnSpPr/>
          <p:nvPr/>
        </p:nvCxnSpPr>
        <p:spPr bwMode="auto">
          <a:xfrm rot="5400000">
            <a:off x="4403812" y="6201308"/>
            <a:ext cx="504056" cy="0"/>
          </a:xfrm>
          <a:prstGeom prst="line">
            <a:avLst/>
          </a:prstGeom>
          <a:noFill/>
          <a:ln w="38100" cap="flat" cmpd="sng" algn="ctr">
            <a:solidFill>
              <a:srgbClr val="C00000"/>
            </a:solidFill>
            <a:prstDash val="solid"/>
            <a:round/>
            <a:headEnd type="triangle" w="med" len="med"/>
            <a:tailEnd type="none" w="med" len="med"/>
          </a:ln>
          <a:effectLst/>
        </p:spPr>
      </p:cxnSp>
      <p:cxnSp>
        <p:nvCxnSpPr>
          <p:cNvPr id="39" name="直接连接符 38"/>
          <p:cNvCxnSpPr/>
          <p:nvPr/>
        </p:nvCxnSpPr>
        <p:spPr bwMode="auto">
          <a:xfrm>
            <a:off x="4655840" y="6453336"/>
            <a:ext cx="3816424" cy="0"/>
          </a:xfrm>
          <a:prstGeom prst="line">
            <a:avLst/>
          </a:prstGeom>
          <a:noFill/>
          <a:ln w="38100" cap="flat" cmpd="sng" algn="ctr">
            <a:solidFill>
              <a:srgbClr val="C00000"/>
            </a:solidFill>
            <a:prstDash val="solid"/>
            <a:round/>
            <a:headEnd type="none" w="med" len="med"/>
            <a:tailEnd type="triangle" w="med" len="med"/>
          </a:ln>
          <a:effectLst/>
        </p:spPr>
      </p:cxnSp>
      <p:sp>
        <p:nvSpPr>
          <p:cNvPr id="27" name="TextBox 13"/>
          <p:cNvSpPr txBox="1"/>
          <p:nvPr/>
        </p:nvSpPr>
        <p:spPr>
          <a:xfrm>
            <a:off x="6168008" y="4881993"/>
            <a:ext cx="1368152" cy="327782"/>
          </a:xfrm>
          <a:prstGeom prst="rect">
            <a:avLst/>
          </a:prstGeom>
          <a:noFill/>
        </p:spPr>
        <p:txBody>
          <a:bodyPr wrap="square" rtlCol="0">
            <a:spAutoFit/>
          </a:bodyPr>
          <a:lstStyle/>
          <a:p>
            <a:pPr algn="ctr">
              <a:buNone/>
            </a:pPr>
            <a:r>
              <a:rPr lang="en-US" altLang="zh-CN" dirty="0"/>
              <a:t>Cache</a:t>
            </a:r>
            <a:endParaRPr lang="zh-CN" altLang="en-US" dirty="0"/>
          </a:p>
        </p:txBody>
      </p:sp>
    </p:spTree>
    <p:extLst>
      <p:ext uri="{BB962C8B-B14F-4D97-AF65-F5344CB8AC3E}">
        <p14:creationId xmlns:p14="http://schemas.microsoft.com/office/powerpoint/2010/main" val="108103220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a:xfrm>
            <a:off x="263352" y="188640"/>
            <a:ext cx="5257800" cy="373062"/>
          </a:xfrm>
        </p:spPr>
        <p:txBody>
          <a:bodyPr/>
          <a:lstStyle/>
          <a:p>
            <a:r>
              <a:rPr lang="zh-CN" altLang="en-US" dirty="0"/>
              <a:t>页式虚拟存储器</a:t>
            </a:r>
          </a:p>
        </p:txBody>
      </p:sp>
      <p:sp>
        <p:nvSpPr>
          <p:cNvPr id="420867" name="Rectangle 3"/>
          <p:cNvSpPr>
            <a:spLocks noGrp="1" noChangeArrowheads="1"/>
          </p:cNvSpPr>
          <p:nvPr>
            <p:ph type="body" idx="1"/>
          </p:nvPr>
        </p:nvSpPr>
        <p:spPr>
          <a:xfrm>
            <a:off x="767408" y="928688"/>
            <a:ext cx="9400530" cy="5406608"/>
          </a:xfrm>
        </p:spPr>
        <p:txBody>
          <a:bodyPr/>
          <a:lstStyle/>
          <a:p>
            <a:pPr>
              <a:lnSpc>
                <a:spcPct val="120000"/>
              </a:lnSpc>
              <a:spcAft>
                <a:spcPts val="0"/>
              </a:spcAft>
              <a:buFont typeface="Wingdings" pitchFamily="2" charset="2"/>
              <a:buChar char="n"/>
              <a:defRPr/>
            </a:pPr>
            <a:r>
              <a:rPr lang="zh-CN" altLang="en-US" dirty="0">
                <a:ea typeface="宋体" pitchFamily="2" charset="-122"/>
              </a:rPr>
              <a:t>虚存空间与物理空间</a:t>
            </a:r>
            <a:endParaRPr lang="en-US" altLang="zh-CN" dirty="0">
              <a:ea typeface="宋体" pitchFamily="2" charset="-122"/>
            </a:endParaRPr>
          </a:p>
          <a:p>
            <a:pPr marL="809625" lvl="1" indent="-334963">
              <a:lnSpc>
                <a:spcPct val="120000"/>
              </a:lnSpc>
              <a:spcAft>
                <a:spcPts val="0"/>
              </a:spcAft>
              <a:defRPr/>
            </a:pPr>
            <a:r>
              <a:rPr lang="zh-CN" altLang="en-US" dirty="0">
                <a:ea typeface="宋体" pitchFamily="2" charset="-122"/>
              </a:rPr>
              <a:t>用户程序空间：用户程序给出的指令和数据地址不是真正的主存实际地址，称为</a:t>
            </a:r>
            <a:r>
              <a:rPr lang="zh-CN" altLang="en-US" dirty="0">
                <a:solidFill>
                  <a:srgbClr val="FF0000"/>
                </a:solidFill>
                <a:ea typeface="宋体" pitchFamily="2" charset="-122"/>
              </a:rPr>
              <a:t>虚地址或逻辑地址</a:t>
            </a:r>
            <a:r>
              <a:rPr lang="zh-CN" altLang="en-US" dirty="0">
                <a:ea typeface="宋体" pitchFamily="2" charset="-122"/>
              </a:rPr>
              <a:t>，其对应的存储空间称为</a:t>
            </a:r>
            <a:r>
              <a:rPr lang="zh-CN" altLang="en-US" dirty="0">
                <a:solidFill>
                  <a:srgbClr val="FF0000"/>
                </a:solidFill>
                <a:ea typeface="宋体" pitchFamily="2" charset="-122"/>
              </a:rPr>
              <a:t>虚存空间</a:t>
            </a:r>
            <a:r>
              <a:rPr lang="zh-CN" altLang="en-US" dirty="0">
                <a:ea typeface="宋体" pitchFamily="2" charset="-122"/>
              </a:rPr>
              <a:t>或逻辑地址空间。</a:t>
            </a:r>
            <a:endParaRPr lang="en-US" altLang="zh-CN" dirty="0">
              <a:ea typeface="宋体" pitchFamily="2" charset="-122"/>
            </a:endParaRPr>
          </a:p>
          <a:p>
            <a:pPr marL="809625" lvl="1" indent="-334963">
              <a:lnSpc>
                <a:spcPct val="120000"/>
              </a:lnSpc>
              <a:spcAft>
                <a:spcPts val="0"/>
              </a:spcAft>
              <a:defRPr/>
            </a:pPr>
            <a:r>
              <a:rPr lang="zh-CN" altLang="en-US" dirty="0">
                <a:ea typeface="宋体" pitchFamily="2" charset="-122"/>
              </a:rPr>
              <a:t>物理内存空间：真正的主存实际地址称为</a:t>
            </a:r>
            <a:r>
              <a:rPr lang="zh-CN" altLang="en-US" dirty="0">
                <a:solidFill>
                  <a:srgbClr val="FF0000"/>
                </a:solidFill>
                <a:ea typeface="宋体" pitchFamily="2" charset="-122"/>
              </a:rPr>
              <a:t>实地址</a:t>
            </a:r>
            <a:r>
              <a:rPr lang="zh-CN" altLang="en-US" dirty="0">
                <a:ea typeface="宋体" pitchFamily="2" charset="-122"/>
              </a:rPr>
              <a:t>或</a:t>
            </a:r>
            <a:r>
              <a:rPr lang="zh-CN" altLang="en-US" dirty="0">
                <a:solidFill>
                  <a:srgbClr val="FF0000"/>
                </a:solidFill>
                <a:ea typeface="宋体" pitchFamily="2" charset="-122"/>
              </a:rPr>
              <a:t>物理地址</a:t>
            </a:r>
            <a:r>
              <a:rPr lang="zh-CN" altLang="en-US" dirty="0">
                <a:ea typeface="宋体" pitchFamily="2" charset="-122"/>
              </a:rPr>
              <a:t>，其对应的存储空间称为</a:t>
            </a:r>
            <a:r>
              <a:rPr lang="zh-CN" altLang="en-US" dirty="0">
                <a:solidFill>
                  <a:srgbClr val="FF0000"/>
                </a:solidFill>
                <a:ea typeface="宋体" pitchFamily="2" charset="-122"/>
              </a:rPr>
              <a:t>物理空间</a:t>
            </a:r>
            <a:r>
              <a:rPr lang="zh-CN" altLang="en-US" dirty="0">
                <a:ea typeface="宋体" pitchFamily="2" charset="-122"/>
              </a:rPr>
              <a:t>或主存空间。</a:t>
            </a:r>
            <a:endParaRPr lang="en-US" altLang="zh-CN" dirty="0">
              <a:ea typeface="宋体" pitchFamily="2" charset="-122"/>
            </a:endParaRPr>
          </a:p>
          <a:p>
            <a:pPr marL="809625" lvl="1" indent="-334963">
              <a:lnSpc>
                <a:spcPct val="120000"/>
              </a:lnSpc>
              <a:spcAft>
                <a:spcPts val="0"/>
              </a:spcAft>
              <a:defRPr/>
            </a:pPr>
            <a:endParaRPr lang="zh-CN" altLang="en-US" dirty="0">
              <a:ea typeface="宋体" pitchFamily="2" charset="-122"/>
            </a:endParaRPr>
          </a:p>
          <a:p>
            <a:pPr marL="425450" indent="-334963">
              <a:lnSpc>
                <a:spcPct val="120000"/>
              </a:lnSpc>
              <a:spcAft>
                <a:spcPts val="0"/>
              </a:spcAft>
              <a:buFont typeface="Wingdings" pitchFamily="2" charset="2"/>
              <a:buChar char="n"/>
              <a:defRPr/>
            </a:pPr>
            <a:r>
              <a:rPr lang="zh-CN" altLang="en-US" sz="2600" dirty="0">
                <a:ea typeface="宋体" pitchFamily="2" charset="-122"/>
              </a:rPr>
              <a:t>虚拟存储器要解决的问题</a:t>
            </a:r>
            <a:endParaRPr lang="en-US" altLang="zh-CN" sz="2600" dirty="0">
              <a:ea typeface="宋体" pitchFamily="2" charset="-122"/>
            </a:endParaRPr>
          </a:p>
          <a:p>
            <a:pPr marL="809625" lvl="1" indent="-334963">
              <a:lnSpc>
                <a:spcPct val="120000"/>
              </a:lnSpc>
              <a:spcAft>
                <a:spcPts val="0"/>
              </a:spcAft>
              <a:defRPr/>
            </a:pPr>
            <a:r>
              <a:rPr lang="zh-CN" altLang="en-US" dirty="0">
                <a:ea typeface="宋体" pitchFamily="2" charset="-122"/>
              </a:rPr>
              <a:t>虚存空间与物理空间之间的数据交换：交换哪些数据？每次交换多少？</a:t>
            </a:r>
            <a:endParaRPr lang="en-US" altLang="zh-CN" dirty="0">
              <a:ea typeface="宋体" pitchFamily="2" charset="-122"/>
            </a:endParaRPr>
          </a:p>
          <a:p>
            <a:pPr marL="809625" lvl="1" indent="-334963">
              <a:lnSpc>
                <a:spcPct val="120000"/>
              </a:lnSpc>
              <a:spcAft>
                <a:spcPts val="0"/>
              </a:spcAft>
              <a:defRPr/>
            </a:pPr>
            <a:r>
              <a:rPr lang="zh-CN" altLang="en-US" dirty="0">
                <a:ea typeface="宋体" pitchFamily="2" charset="-122"/>
              </a:rPr>
              <a:t>虚地址与实地址的转换问题：虚地址格式、实地址格式、怎么判断当前访问的虚地址对应的数据是不是在物理空间中，如何把虚地址转换为实地址？如何加速这种判断和转换？</a:t>
            </a:r>
            <a:endParaRPr lang="en-US" altLang="zh-CN" dirty="0">
              <a:ea typeface="宋体" pitchFamily="2" charset="-122"/>
            </a:endParaRPr>
          </a:p>
          <a:p>
            <a:pPr marL="809625" lvl="1" indent="-334963">
              <a:lnSpc>
                <a:spcPct val="120000"/>
              </a:lnSpc>
              <a:spcAft>
                <a:spcPts val="0"/>
              </a:spcAft>
              <a:defRPr/>
            </a:pPr>
            <a:r>
              <a:rPr lang="zh-CN" altLang="en-US" dirty="0">
                <a:ea typeface="宋体" pitchFamily="2" charset="-122"/>
              </a:rPr>
              <a:t>缺失处理和替换策略：访问的内容不在物理空间中怎么处理？</a:t>
            </a:r>
          </a:p>
        </p:txBody>
      </p:sp>
    </p:spTree>
    <p:extLst>
      <p:ext uri="{BB962C8B-B14F-4D97-AF65-F5344CB8AC3E}">
        <p14:creationId xmlns:p14="http://schemas.microsoft.com/office/powerpoint/2010/main" val="162590889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a:xfrm>
            <a:off x="479376" y="167922"/>
            <a:ext cx="5257800" cy="373062"/>
          </a:xfrm>
        </p:spPr>
        <p:txBody>
          <a:bodyPr/>
          <a:lstStyle/>
          <a:p>
            <a:r>
              <a:rPr lang="zh-CN" altLang="en-US"/>
              <a:t>页式虚拟存储器</a:t>
            </a:r>
          </a:p>
        </p:txBody>
      </p:sp>
      <p:sp>
        <p:nvSpPr>
          <p:cNvPr id="331779" name="Rectangle 3"/>
          <p:cNvSpPr>
            <a:spLocks noGrp="1" noChangeArrowheads="1"/>
          </p:cNvSpPr>
          <p:nvPr>
            <p:ph type="body" idx="1"/>
          </p:nvPr>
        </p:nvSpPr>
        <p:spPr>
          <a:xfrm>
            <a:off x="191344" y="929209"/>
            <a:ext cx="6048672" cy="5258876"/>
          </a:xfrm>
        </p:spPr>
        <p:txBody>
          <a:bodyPr/>
          <a:lstStyle/>
          <a:p>
            <a:pPr>
              <a:lnSpc>
                <a:spcPct val="120000"/>
              </a:lnSpc>
              <a:spcBef>
                <a:spcPct val="0"/>
              </a:spcBef>
            </a:pPr>
            <a:r>
              <a:rPr lang="zh-CN" altLang="en-US" dirty="0">
                <a:ea typeface="宋体" pitchFamily="2" charset="-122"/>
              </a:rPr>
              <a:t>页式虚拟存储器</a:t>
            </a:r>
          </a:p>
          <a:p>
            <a:pPr lvl="1">
              <a:lnSpc>
                <a:spcPct val="120000"/>
              </a:lnSpc>
              <a:spcBef>
                <a:spcPct val="0"/>
              </a:spcBef>
            </a:pPr>
            <a:r>
              <a:rPr lang="zh-CN" altLang="en-US" dirty="0">
                <a:ea typeface="宋体" pitchFamily="2" charset="-122"/>
              </a:rPr>
              <a:t>虚存（逻辑地址空间）和主存（物理地址空间）按固定大小分成若干页，虚存页称为</a:t>
            </a:r>
            <a:r>
              <a:rPr lang="zh-CN" altLang="en-US" dirty="0">
                <a:solidFill>
                  <a:srgbClr val="FF0000"/>
                </a:solidFill>
                <a:ea typeface="宋体" pitchFamily="2" charset="-122"/>
              </a:rPr>
              <a:t>虚页</a:t>
            </a:r>
            <a:r>
              <a:rPr lang="zh-CN" altLang="en-US" dirty="0">
                <a:ea typeface="宋体" pitchFamily="2" charset="-122"/>
              </a:rPr>
              <a:t>，主存页称为</a:t>
            </a:r>
            <a:r>
              <a:rPr lang="zh-CN" altLang="en-US" dirty="0">
                <a:solidFill>
                  <a:srgbClr val="FF0000"/>
                </a:solidFill>
                <a:ea typeface="宋体" pitchFamily="2" charset="-122"/>
              </a:rPr>
              <a:t>实页</a:t>
            </a:r>
            <a:r>
              <a:rPr lang="zh-CN" altLang="en-US" dirty="0">
                <a:ea typeface="宋体" pitchFamily="2" charset="-122"/>
              </a:rPr>
              <a:t>。辅存中程序按页调入内存；</a:t>
            </a:r>
          </a:p>
          <a:p>
            <a:pPr lvl="1">
              <a:lnSpc>
                <a:spcPct val="120000"/>
              </a:lnSpc>
              <a:spcBef>
                <a:spcPct val="0"/>
              </a:spcBef>
            </a:pPr>
            <a:r>
              <a:rPr lang="zh-CN" altLang="en-US" dirty="0">
                <a:solidFill>
                  <a:srgbClr val="FF0000"/>
                </a:solidFill>
                <a:ea typeface="宋体" pitchFamily="2" charset="-122"/>
              </a:rPr>
              <a:t>页表</a:t>
            </a:r>
            <a:r>
              <a:rPr lang="zh-CN" altLang="en-US" dirty="0">
                <a:ea typeface="宋体" pitchFamily="2" charset="-122"/>
              </a:rPr>
              <a:t>：记录虚页与实页的映射关系，实现虚实地址的转换，页表建立在内存中，操作系统为每道程序建立一个页表。页表用虚页号作为索引，页表项包括虚页对应的</a:t>
            </a:r>
            <a:r>
              <a:rPr lang="zh-CN" altLang="en-US" dirty="0">
                <a:solidFill>
                  <a:srgbClr val="FF0000"/>
                </a:solidFill>
                <a:ea typeface="宋体" pitchFamily="2" charset="-122"/>
              </a:rPr>
              <a:t>实页号和有效位</a:t>
            </a:r>
            <a:r>
              <a:rPr lang="zh-CN" altLang="en-US" dirty="0">
                <a:ea typeface="宋体" pitchFamily="2" charset="-122"/>
              </a:rPr>
              <a:t>。</a:t>
            </a:r>
          </a:p>
          <a:p>
            <a:pPr lvl="1">
              <a:lnSpc>
                <a:spcPct val="120000"/>
              </a:lnSpc>
              <a:spcBef>
                <a:spcPct val="0"/>
              </a:spcBef>
            </a:pPr>
            <a:r>
              <a:rPr lang="zh-CN" altLang="en-US" dirty="0">
                <a:solidFill>
                  <a:srgbClr val="FF0000"/>
                </a:solidFill>
                <a:ea typeface="宋体" pitchFamily="2" charset="-122"/>
              </a:rPr>
              <a:t>页表基址寄存器</a:t>
            </a:r>
            <a:r>
              <a:rPr lang="zh-CN" altLang="en-US" dirty="0">
                <a:ea typeface="宋体" pitchFamily="2" charset="-122"/>
              </a:rPr>
              <a:t>：保存页表在内存中的首地址。</a:t>
            </a:r>
            <a:endParaRPr lang="en-US" altLang="zh-CN" dirty="0">
              <a:ea typeface="宋体" pitchFamily="2" charset="-122"/>
            </a:endParaRPr>
          </a:p>
          <a:p>
            <a:pPr lvl="1">
              <a:lnSpc>
                <a:spcPct val="120000"/>
              </a:lnSpc>
              <a:spcBef>
                <a:spcPct val="0"/>
              </a:spcBef>
            </a:pPr>
            <a:endParaRPr lang="en-US" altLang="zh-CN" dirty="0">
              <a:ea typeface="宋体" pitchFamily="2" charset="-122"/>
            </a:endParaRPr>
          </a:p>
          <a:p>
            <a:pPr lvl="1">
              <a:lnSpc>
                <a:spcPct val="120000"/>
              </a:lnSpc>
              <a:spcBef>
                <a:spcPct val="0"/>
              </a:spcBef>
            </a:pPr>
            <a:r>
              <a:rPr lang="zh-CN" altLang="en-US" dirty="0">
                <a:ea typeface="宋体" pitchFamily="2" charset="-122"/>
              </a:rPr>
              <a:t>虚地址格式：</a:t>
            </a:r>
            <a:endParaRPr lang="zh-CN" altLang="en-US" dirty="0">
              <a:solidFill>
                <a:srgbClr val="FF0000"/>
              </a:solidFill>
              <a:ea typeface="宋体" pitchFamily="2" charset="-122"/>
            </a:endParaRPr>
          </a:p>
          <a:p>
            <a:pPr lvl="1">
              <a:lnSpc>
                <a:spcPct val="120000"/>
              </a:lnSpc>
              <a:spcBef>
                <a:spcPct val="0"/>
              </a:spcBef>
            </a:pPr>
            <a:r>
              <a:rPr lang="zh-CN" altLang="en-US" dirty="0">
                <a:ea typeface="宋体" pitchFamily="2" charset="-122"/>
              </a:rPr>
              <a:t>实地址格式：</a:t>
            </a:r>
            <a:endParaRPr lang="zh-CN" altLang="en-US" dirty="0">
              <a:solidFill>
                <a:srgbClr val="FF0000"/>
              </a:solidFill>
              <a:ea typeface="宋体" pitchFamily="2" charset="-122"/>
            </a:endParaRPr>
          </a:p>
          <a:p>
            <a:pPr lvl="1">
              <a:lnSpc>
                <a:spcPct val="120000"/>
              </a:lnSpc>
              <a:spcBef>
                <a:spcPct val="0"/>
              </a:spcBef>
            </a:pPr>
            <a:endParaRPr lang="zh-CN" altLang="en-US" dirty="0">
              <a:ea typeface="宋体" pitchFamily="2" charset="-122"/>
            </a:endParaRPr>
          </a:p>
        </p:txBody>
      </p:sp>
      <p:grpSp>
        <p:nvGrpSpPr>
          <p:cNvPr id="8" name="组合 7"/>
          <p:cNvGrpSpPr/>
          <p:nvPr/>
        </p:nvGrpSpPr>
        <p:grpSpPr>
          <a:xfrm>
            <a:off x="2927648" y="5013177"/>
            <a:ext cx="2592288" cy="360040"/>
            <a:chOff x="2051720" y="5157192"/>
            <a:chExt cx="2592288" cy="360040"/>
          </a:xfrm>
        </p:grpSpPr>
        <p:sp>
          <p:nvSpPr>
            <p:cNvPr id="4" name="矩形 3"/>
            <p:cNvSpPr/>
            <p:nvPr/>
          </p:nvSpPr>
          <p:spPr bwMode="auto">
            <a:xfrm>
              <a:off x="2051720" y="5157192"/>
              <a:ext cx="1224136" cy="36004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lnSpc>
                  <a:spcPct val="100000"/>
                </a:lnSpc>
                <a:spcBef>
                  <a:spcPct val="0"/>
                </a:spcBef>
                <a:buClrTx/>
                <a:buSzTx/>
                <a:buNone/>
              </a:pPr>
              <a:endParaRPr lang="zh-CN" altLang="en-US" sz="2400" b="0">
                <a:solidFill>
                  <a:schemeClr val="accent1"/>
                </a:solidFill>
              </a:endParaRPr>
            </a:p>
          </p:txBody>
        </p:sp>
        <p:sp>
          <p:nvSpPr>
            <p:cNvPr id="5" name="矩形 4"/>
            <p:cNvSpPr/>
            <p:nvPr/>
          </p:nvSpPr>
          <p:spPr bwMode="auto">
            <a:xfrm>
              <a:off x="3275856" y="5157192"/>
              <a:ext cx="1368152" cy="36004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lnSpc>
                  <a:spcPct val="100000"/>
                </a:lnSpc>
                <a:spcBef>
                  <a:spcPct val="0"/>
                </a:spcBef>
                <a:buClrTx/>
                <a:buSzTx/>
                <a:buNone/>
              </a:pPr>
              <a:endParaRPr lang="zh-CN" altLang="en-US" sz="2400" b="0">
                <a:solidFill>
                  <a:schemeClr val="accent1"/>
                </a:solidFill>
              </a:endParaRPr>
            </a:p>
          </p:txBody>
        </p:sp>
        <p:sp>
          <p:nvSpPr>
            <p:cNvPr id="6" name="TextBox 5"/>
            <p:cNvSpPr txBox="1"/>
            <p:nvPr/>
          </p:nvSpPr>
          <p:spPr>
            <a:xfrm>
              <a:off x="2195736" y="5157192"/>
              <a:ext cx="936104" cy="327782"/>
            </a:xfrm>
            <a:prstGeom prst="rect">
              <a:avLst/>
            </a:prstGeom>
            <a:noFill/>
          </p:spPr>
          <p:txBody>
            <a:bodyPr wrap="square" rtlCol="0">
              <a:spAutoFit/>
            </a:bodyPr>
            <a:lstStyle/>
            <a:p>
              <a:pPr>
                <a:buNone/>
              </a:pPr>
              <a:r>
                <a:rPr lang="zh-CN" altLang="en-US" dirty="0"/>
                <a:t>虚页号</a:t>
              </a:r>
            </a:p>
          </p:txBody>
        </p:sp>
        <p:sp>
          <p:nvSpPr>
            <p:cNvPr id="7" name="TextBox 6"/>
            <p:cNvSpPr txBox="1"/>
            <p:nvPr/>
          </p:nvSpPr>
          <p:spPr>
            <a:xfrm>
              <a:off x="3347864" y="5157192"/>
              <a:ext cx="1224136" cy="327782"/>
            </a:xfrm>
            <a:prstGeom prst="rect">
              <a:avLst/>
            </a:prstGeom>
            <a:noFill/>
          </p:spPr>
          <p:txBody>
            <a:bodyPr wrap="square" rtlCol="0">
              <a:spAutoFit/>
            </a:bodyPr>
            <a:lstStyle/>
            <a:p>
              <a:pPr>
                <a:buNone/>
              </a:pPr>
              <a:r>
                <a:rPr lang="zh-CN" altLang="en-US" dirty="0"/>
                <a:t>页内地址</a:t>
              </a:r>
            </a:p>
          </p:txBody>
        </p:sp>
      </p:grpSp>
      <p:grpSp>
        <p:nvGrpSpPr>
          <p:cNvPr id="9" name="组合 8"/>
          <p:cNvGrpSpPr/>
          <p:nvPr/>
        </p:nvGrpSpPr>
        <p:grpSpPr>
          <a:xfrm>
            <a:off x="2927648" y="5604030"/>
            <a:ext cx="2592288" cy="360040"/>
            <a:chOff x="2051720" y="5157192"/>
            <a:chExt cx="2592288" cy="360040"/>
          </a:xfrm>
        </p:grpSpPr>
        <p:sp>
          <p:nvSpPr>
            <p:cNvPr id="10" name="矩形 9"/>
            <p:cNvSpPr/>
            <p:nvPr/>
          </p:nvSpPr>
          <p:spPr bwMode="auto">
            <a:xfrm>
              <a:off x="2051720" y="5157192"/>
              <a:ext cx="1224136" cy="36004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lnSpc>
                  <a:spcPct val="100000"/>
                </a:lnSpc>
                <a:spcBef>
                  <a:spcPct val="0"/>
                </a:spcBef>
                <a:buClrTx/>
                <a:buSzTx/>
                <a:buNone/>
              </a:pPr>
              <a:endParaRPr lang="zh-CN" altLang="en-US" sz="2400" b="0">
                <a:solidFill>
                  <a:schemeClr val="accent1"/>
                </a:solidFill>
              </a:endParaRPr>
            </a:p>
          </p:txBody>
        </p:sp>
        <p:sp>
          <p:nvSpPr>
            <p:cNvPr id="11" name="矩形 10"/>
            <p:cNvSpPr/>
            <p:nvPr/>
          </p:nvSpPr>
          <p:spPr bwMode="auto">
            <a:xfrm>
              <a:off x="3275856" y="5157192"/>
              <a:ext cx="1368152" cy="36004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lnSpc>
                  <a:spcPct val="100000"/>
                </a:lnSpc>
                <a:spcBef>
                  <a:spcPct val="0"/>
                </a:spcBef>
                <a:buClrTx/>
                <a:buSzTx/>
                <a:buNone/>
              </a:pPr>
              <a:endParaRPr lang="zh-CN" altLang="en-US" sz="2400" b="0">
                <a:solidFill>
                  <a:schemeClr val="accent1"/>
                </a:solidFill>
              </a:endParaRPr>
            </a:p>
          </p:txBody>
        </p:sp>
        <p:sp>
          <p:nvSpPr>
            <p:cNvPr id="12" name="TextBox 11"/>
            <p:cNvSpPr txBox="1"/>
            <p:nvPr/>
          </p:nvSpPr>
          <p:spPr>
            <a:xfrm>
              <a:off x="2195736" y="5157192"/>
              <a:ext cx="936104" cy="327782"/>
            </a:xfrm>
            <a:prstGeom prst="rect">
              <a:avLst/>
            </a:prstGeom>
            <a:noFill/>
          </p:spPr>
          <p:txBody>
            <a:bodyPr wrap="square" rtlCol="0">
              <a:spAutoFit/>
            </a:bodyPr>
            <a:lstStyle/>
            <a:p>
              <a:pPr>
                <a:buNone/>
              </a:pPr>
              <a:r>
                <a:rPr lang="zh-CN" altLang="en-US" dirty="0"/>
                <a:t>实页号</a:t>
              </a:r>
            </a:p>
          </p:txBody>
        </p:sp>
        <p:sp>
          <p:nvSpPr>
            <p:cNvPr id="13" name="TextBox 12"/>
            <p:cNvSpPr txBox="1"/>
            <p:nvPr/>
          </p:nvSpPr>
          <p:spPr>
            <a:xfrm>
              <a:off x="3347864" y="5157192"/>
              <a:ext cx="1224136" cy="327782"/>
            </a:xfrm>
            <a:prstGeom prst="rect">
              <a:avLst/>
            </a:prstGeom>
            <a:noFill/>
          </p:spPr>
          <p:txBody>
            <a:bodyPr wrap="square" rtlCol="0">
              <a:spAutoFit/>
            </a:bodyPr>
            <a:lstStyle/>
            <a:p>
              <a:pPr>
                <a:buNone/>
              </a:pPr>
              <a:r>
                <a:rPr lang="zh-CN" altLang="en-US" dirty="0"/>
                <a:t>页内地址</a:t>
              </a:r>
            </a:p>
          </p:txBody>
        </p:sp>
      </p:grpSp>
      <p:pic>
        <p:nvPicPr>
          <p:cNvPr id="1433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94742" y="1340768"/>
            <a:ext cx="4193746" cy="3744416"/>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401385459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a:xfrm>
            <a:off x="263352" y="184384"/>
            <a:ext cx="5257800" cy="373063"/>
          </a:xfrm>
        </p:spPr>
        <p:txBody>
          <a:bodyPr/>
          <a:lstStyle/>
          <a:p>
            <a:r>
              <a:rPr lang="zh-CN" altLang="en-US" dirty="0"/>
              <a:t>页式虚拟存储器</a:t>
            </a:r>
          </a:p>
        </p:txBody>
      </p:sp>
      <p:sp>
        <p:nvSpPr>
          <p:cNvPr id="36867" name="Oval 26"/>
          <p:cNvSpPr>
            <a:spLocks noChangeArrowheads="1"/>
          </p:cNvSpPr>
          <p:nvPr/>
        </p:nvSpPr>
        <p:spPr bwMode="auto">
          <a:xfrm>
            <a:off x="4757490" y="1917700"/>
            <a:ext cx="2435225" cy="630238"/>
          </a:xfrm>
          <a:prstGeom prst="ellipse">
            <a:avLst/>
          </a:prstGeom>
          <a:noFill/>
          <a:ln w="12700">
            <a:solidFill>
              <a:schemeClr val="tx1"/>
            </a:solidFill>
            <a:round/>
            <a:headEnd/>
            <a:tailEnd/>
          </a:ln>
        </p:spPr>
        <p:txBody>
          <a:bodyPr wrap="none" anchor="ctr"/>
          <a:lstStyle/>
          <a:p>
            <a:pPr algn="ctr" eaLnBrk="0" hangingPunct="0">
              <a:buNone/>
            </a:pPr>
            <a:endParaRPr lang="zh-CN" altLang="en-US"/>
          </a:p>
        </p:txBody>
      </p:sp>
      <p:sp>
        <p:nvSpPr>
          <p:cNvPr id="36868" name="Oval 31"/>
          <p:cNvSpPr>
            <a:spLocks noChangeArrowheads="1"/>
          </p:cNvSpPr>
          <p:nvPr/>
        </p:nvSpPr>
        <p:spPr bwMode="auto">
          <a:xfrm>
            <a:off x="4757490" y="5210175"/>
            <a:ext cx="2435225" cy="420688"/>
          </a:xfrm>
          <a:prstGeom prst="ellipse">
            <a:avLst/>
          </a:prstGeom>
          <a:noFill/>
          <a:ln w="12700">
            <a:solidFill>
              <a:schemeClr val="tx1"/>
            </a:solidFill>
            <a:round/>
            <a:headEnd/>
            <a:tailEnd/>
          </a:ln>
        </p:spPr>
        <p:txBody>
          <a:bodyPr wrap="none" anchor="ctr"/>
          <a:lstStyle/>
          <a:p>
            <a:pPr algn="ctr" eaLnBrk="0" hangingPunct="0">
              <a:buNone/>
            </a:pPr>
            <a:endParaRPr lang="zh-CN" altLang="en-US"/>
          </a:p>
        </p:txBody>
      </p:sp>
      <p:sp>
        <p:nvSpPr>
          <p:cNvPr id="36869" name="Rectangle 33"/>
          <p:cNvSpPr>
            <a:spLocks noChangeArrowheads="1"/>
          </p:cNvSpPr>
          <p:nvPr/>
        </p:nvSpPr>
        <p:spPr bwMode="auto">
          <a:xfrm>
            <a:off x="4757490" y="5210175"/>
            <a:ext cx="2435225" cy="209550"/>
          </a:xfrm>
          <a:prstGeom prst="rect">
            <a:avLst/>
          </a:prstGeom>
          <a:solidFill>
            <a:schemeClr val="bg1"/>
          </a:solidFill>
          <a:ln w="12700">
            <a:solidFill>
              <a:schemeClr val="bg1"/>
            </a:solidFill>
            <a:miter lim="800000"/>
            <a:headEnd/>
            <a:tailEnd/>
          </a:ln>
        </p:spPr>
        <p:txBody>
          <a:bodyPr wrap="none" anchor="ctr"/>
          <a:lstStyle/>
          <a:p>
            <a:pPr algn="ctr" eaLnBrk="0" hangingPunct="0">
              <a:buNone/>
            </a:pPr>
            <a:endParaRPr lang="zh-CN" altLang="en-US"/>
          </a:p>
        </p:txBody>
      </p:sp>
      <p:sp>
        <p:nvSpPr>
          <p:cNvPr id="36870" name="Line 27"/>
          <p:cNvSpPr>
            <a:spLocks noChangeShapeType="1"/>
          </p:cNvSpPr>
          <p:nvPr/>
        </p:nvSpPr>
        <p:spPr bwMode="auto">
          <a:xfrm>
            <a:off x="4757489" y="2197101"/>
            <a:ext cx="0" cy="3222625"/>
          </a:xfrm>
          <a:prstGeom prst="line">
            <a:avLst/>
          </a:prstGeom>
          <a:noFill/>
          <a:ln w="12700">
            <a:solidFill>
              <a:schemeClr val="tx1"/>
            </a:solidFill>
            <a:round/>
            <a:headEnd/>
            <a:tailEnd/>
          </a:ln>
        </p:spPr>
        <p:txBody>
          <a:bodyPr/>
          <a:lstStyle/>
          <a:p>
            <a:pPr>
              <a:buNone/>
            </a:pPr>
            <a:endParaRPr lang="zh-CN" altLang="en-US"/>
          </a:p>
        </p:txBody>
      </p:sp>
      <p:sp>
        <p:nvSpPr>
          <p:cNvPr id="36871" name="Line 28"/>
          <p:cNvSpPr>
            <a:spLocks noChangeShapeType="1"/>
          </p:cNvSpPr>
          <p:nvPr/>
        </p:nvSpPr>
        <p:spPr bwMode="auto">
          <a:xfrm>
            <a:off x="7192714" y="2268539"/>
            <a:ext cx="0" cy="3151187"/>
          </a:xfrm>
          <a:prstGeom prst="line">
            <a:avLst/>
          </a:prstGeom>
          <a:noFill/>
          <a:ln w="12700">
            <a:solidFill>
              <a:schemeClr val="tx1"/>
            </a:solidFill>
            <a:round/>
            <a:headEnd/>
            <a:tailEnd/>
          </a:ln>
        </p:spPr>
        <p:txBody>
          <a:bodyPr/>
          <a:lstStyle/>
          <a:p>
            <a:pPr>
              <a:buNone/>
            </a:pPr>
            <a:endParaRPr lang="zh-CN" altLang="en-US"/>
          </a:p>
        </p:txBody>
      </p:sp>
      <p:sp>
        <p:nvSpPr>
          <p:cNvPr id="36872" name="Rectangle 21"/>
          <p:cNvSpPr>
            <a:spLocks noChangeArrowheads="1"/>
          </p:cNvSpPr>
          <p:nvPr/>
        </p:nvSpPr>
        <p:spPr bwMode="auto">
          <a:xfrm>
            <a:off x="5330578" y="2828925"/>
            <a:ext cx="1360487" cy="488950"/>
          </a:xfrm>
          <a:prstGeom prst="rect">
            <a:avLst/>
          </a:prstGeom>
          <a:solidFill>
            <a:srgbClr val="FFFF49"/>
          </a:solidFill>
          <a:ln w="12700">
            <a:solidFill>
              <a:schemeClr val="tx1"/>
            </a:solidFill>
            <a:miter lim="800000"/>
            <a:headEnd/>
            <a:tailEnd/>
          </a:ln>
        </p:spPr>
        <p:txBody>
          <a:bodyPr wrap="none" anchor="ctr"/>
          <a:lstStyle/>
          <a:p>
            <a:pPr algn="ctr" eaLnBrk="0" hangingPunct="0">
              <a:buNone/>
            </a:pPr>
            <a:r>
              <a:rPr lang="zh-CN" altLang="en-US" sz="2000" dirty="0">
                <a:solidFill>
                  <a:srgbClr val="0000FF"/>
                </a:solidFill>
              </a:rPr>
              <a:t>虚页0</a:t>
            </a:r>
          </a:p>
        </p:txBody>
      </p:sp>
      <p:sp>
        <p:nvSpPr>
          <p:cNvPr id="36873" name="Rectangle 22"/>
          <p:cNvSpPr>
            <a:spLocks noChangeArrowheads="1"/>
          </p:cNvSpPr>
          <p:nvPr/>
        </p:nvSpPr>
        <p:spPr bwMode="auto">
          <a:xfrm>
            <a:off x="5330578" y="3317875"/>
            <a:ext cx="1360487" cy="490538"/>
          </a:xfrm>
          <a:prstGeom prst="rect">
            <a:avLst/>
          </a:prstGeom>
          <a:solidFill>
            <a:srgbClr val="FFFF49"/>
          </a:solidFill>
          <a:ln w="12700">
            <a:solidFill>
              <a:schemeClr val="tx1"/>
            </a:solidFill>
            <a:miter lim="800000"/>
            <a:headEnd/>
            <a:tailEnd/>
          </a:ln>
        </p:spPr>
        <p:txBody>
          <a:bodyPr wrap="none" anchor="ctr"/>
          <a:lstStyle/>
          <a:p>
            <a:pPr algn="ctr" eaLnBrk="0" hangingPunct="0">
              <a:buNone/>
            </a:pPr>
            <a:r>
              <a:rPr lang="zh-CN" altLang="en-US" sz="2000" dirty="0">
                <a:solidFill>
                  <a:srgbClr val="0000FF"/>
                </a:solidFill>
              </a:rPr>
              <a:t>虚页1</a:t>
            </a:r>
          </a:p>
        </p:txBody>
      </p:sp>
      <p:sp>
        <p:nvSpPr>
          <p:cNvPr id="36874" name="Rectangle 23"/>
          <p:cNvSpPr>
            <a:spLocks noChangeArrowheads="1"/>
          </p:cNvSpPr>
          <p:nvPr/>
        </p:nvSpPr>
        <p:spPr bwMode="auto">
          <a:xfrm>
            <a:off x="5330578" y="3808414"/>
            <a:ext cx="1360487" cy="490537"/>
          </a:xfrm>
          <a:prstGeom prst="rect">
            <a:avLst/>
          </a:prstGeom>
          <a:solidFill>
            <a:srgbClr val="FFFF49"/>
          </a:solidFill>
          <a:ln w="12700">
            <a:solidFill>
              <a:schemeClr val="tx1"/>
            </a:solidFill>
            <a:miter lim="800000"/>
            <a:headEnd/>
            <a:tailEnd/>
          </a:ln>
        </p:spPr>
        <p:txBody>
          <a:bodyPr wrap="none" anchor="ctr"/>
          <a:lstStyle/>
          <a:p>
            <a:pPr algn="ctr" eaLnBrk="0" hangingPunct="0">
              <a:buNone/>
            </a:pPr>
            <a:r>
              <a:rPr lang="zh-CN" altLang="en-US" sz="2000" dirty="0">
                <a:solidFill>
                  <a:srgbClr val="0000FF"/>
                </a:solidFill>
              </a:rPr>
              <a:t>虚页2</a:t>
            </a:r>
          </a:p>
        </p:txBody>
      </p:sp>
      <p:sp>
        <p:nvSpPr>
          <p:cNvPr id="36875" name="Rectangle 24"/>
          <p:cNvSpPr>
            <a:spLocks noChangeArrowheads="1"/>
          </p:cNvSpPr>
          <p:nvPr/>
        </p:nvSpPr>
        <p:spPr bwMode="auto">
          <a:xfrm>
            <a:off x="5330578" y="4298950"/>
            <a:ext cx="1360487" cy="490538"/>
          </a:xfrm>
          <a:prstGeom prst="rect">
            <a:avLst/>
          </a:prstGeom>
          <a:solidFill>
            <a:srgbClr val="FFFF49"/>
          </a:solidFill>
          <a:ln w="12700">
            <a:solidFill>
              <a:schemeClr val="tx1"/>
            </a:solidFill>
            <a:miter lim="800000"/>
            <a:headEnd/>
            <a:tailEnd/>
          </a:ln>
        </p:spPr>
        <p:txBody>
          <a:bodyPr wrap="none" anchor="ctr"/>
          <a:lstStyle/>
          <a:p>
            <a:pPr algn="ctr" eaLnBrk="0" hangingPunct="0">
              <a:buNone/>
            </a:pPr>
            <a:r>
              <a:rPr lang="zh-CN" altLang="en-US" sz="2000" dirty="0">
                <a:solidFill>
                  <a:srgbClr val="0000FF"/>
                </a:solidFill>
              </a:rPr>
              <a:t>虚页3</a:t>
            </a:r>
          </a:p>
        </p:txBody>
      </p:sp>
      <p:sp>
        <p:nvSpPr>
          <p:cNvPr id="36876" name="Rectangle 25"/>
          <p:cNvSpPr>
            <a:spLocks noChangeArrowheads="1"/>
          </p:cNvSpPr>
          <p:nvPr/>
        </p:nvSpPr>
        <p:spPr bwMode="auto">
          <a:xfrm>
            <a:off x="5330578" y="4789489"/>
            <a:ext cx="1360487" cy="490537"/>
          </a:xfrm>
          <a:prstGeom prst="rect">
            <a:avLst/>
          </a:prstGeom>
          <a:solidFill>
            <a:srgbClr val="FFFF49"/>
          </a:solidFill>
          <a:ln w="12700">
            <a:solidFill>
              <a:schemeClr val="tx1"/>
            </a:solidFill>
            <a:miter lim="800000"/>
            <a:headEnd/>
            <a:tailEnd/>
          </a:ln>
        </p:spPr>
        <p:txBody>
          <a:bodyPr wrap="none" anchor="ctr"/>
          <a:lstStyle/>
          <a:p>
            <a:pPr algn="ctr" eaLnBrk="0" hangingPunct="0">
              <a:buNone/>
            </a:pPr>
            <a:r>
              <a:rPr lang="zh-CN" altLang="en-US" sz="2000" dirty="0">
                <a:solidFill>
                  <a:srgbClr val="0000FF"/>
                </a:solidFill>
              </a:rPr>
              <a:t>虚页4</a:t>
            </a:r>
          </a:p>
        </p:txBody>
      </p:sp>
      <p:sp>
        <p:nvSpPr>
          <p:cNvPr id="36877" name="Text Box 34"/>
          <p:cNvSpPr txBox="1">
            <a:spLocks noChangeArrowheads="1"/>
          </p:cNvSpPr>
          <p:nvPr/>
        </p:nvSpPr>
        <p:spPr bwMode="auto">
          <a:xfrm>
            <a:off x="4914652" y="1357314"/>
            <a:ext cx="2214562" cy="353943"/>
          </a:xfrm>
          <a:prstGeom prst="rect">
            <a:avLst/>
          </a:prstGeom>
          <a:noFill/>
          <a:ln w="12700">
            <a:noFill/>
            <a:miter lim="800000"/>
            <a:headEnd/>
            <a:tailEnd/>
          </a:ln>
        </p:spPr>
        <p:txBody>
          <a:bodyPr>
            <a:spAutoFit/>
          </a:bodyPr>
          <a:lstStyle/>
          <a:p>
            <a:pPr algn="ctr" eaLnBrk="0" hangingPunct="0">
              <a:spcBef>
                <a:spcPct val="50000"/>
              </a:spcBef>
              <a:buNone/>
            </a:pPr>
            <a:r>
              <a:rPr lang="zh-CN" altLang="en-US" sz="2000">
                <a:solidFill>
                  <a:srgbClr val="0000FF"/>
                </a:solidFill>
              </a:rPr>
              <a:t>程序</a:t>
            </a:r>
            <a:r>
              <a:rPr lang="en-US" altLang="zh-CN" sz="2000">
                <a:solidFill>
                  <a:srgbClr val="0000FF"/>
                </a:solidFill>
              </a:rPr>
              <a:t>A</a:t>
            </a:r>
            <a:r>
              <a:rPr lang="zh-CN" altLang="en-US" sz="2000">
                <a:solidFill>
                  <a:srgbClr val="0000FF"/>
                </a:solidFill>
              </a:rPr>
              <a:t>（在辅中）</a:t>
            </a:r>
            <a:endParaRPr lang="en-US" altLang="zh-CN" sz="2000">
              <a:solidFill>
                <a:srgbClr val="0000FF"/>
              </a:solidFill>
            </a:endParaRPr>
          </a:p>
        </p:txBody>
      </p:sp>
      <p:sp>
        <p:nvSpPr>
          <p:cNvPr id="36878" name="Rectangle 37"/>
          <p:cNvSpPr>
            <a:spLocks noChangeArrowheads="1"/>
          </p:cNvSpPr>
          <p:nvPr/>
        </p:nvSpPr>
        <p:spPr bwMode="auto">
          <a:xfrm>
            <a:off x="9627940" y="1987550"/>
            <a:ext cx="644525" cy="490538"/>
          </a:xfrm>
          <a:prstGeom prst="rect">
            <a:avLst/>
          </a:prstGeom>
          <a:noFill/>
          <a:ln w="12700">
            <a:solidFill>
              <a:schemeClr val="bg1"/>
            </a:solidFill>
            <a:miter lim="800000"/>
            <a:headEnd/>
            <a:tailEnd/>
          </a:ln>
        </p:spPr>
        <p:txBody>
          <a:bodyPr wrap="none" anchor="ctr"/>
          <a:lstStyle/>
          <a:p>
            <a:pPr algn="ctr" eaLnBrk="0" hangingPunct="0">
              <a:buNone/>
            </a:pPr>
            <a:r>
              <a:rPr lang="zh-CN" altLang="en-US"/>
              <a:t>页13</a:t>
            </a:r>
          </a:p>
        </p:txBody>
      </p:sp>
      <p:sp>
        <p:nvSpPr>
          <p:cNvPr id="36879" name="Rectangle 38"/>
          <p:cNvSpPr>
            <a:spLocks noChangeArrowheads="1"/>
          </p:cNvSpPr>
          <p:nvPr/>
        </p:nvSpPr>
        <p:spPr bwMode="auto">
          <a:xfrm>
            <a:off x="9627940" y="2478089"/>
            <a:ext cx="644525" cy="490537"/>
          </a:xfrm>
          <a:prstGeom prst="rect">
            <a:avLst/>
          </a:prstGeom>
          <a:noFill/>
          <a:ln w="12700">
            <a:solidFill>
              <a:schemeClr val="bg1"/>
            </a:solidFill>
            <a:miter lim="800000"/>
            <a:headEnd/>
            <a:tailEnd/>
          </a:ln>
        </p:spPr>
        <p:txBody>
          <a:bodyPr wrap="none" anchor="ctr"/>
          <a:lstStyle/>
          <a:p>
            <a:pPr algn="ctr" eaLnBrk="0" hangingPunct="0">
              <a:buNone/>
            </a:pPr>
            <a:r>
              <a:rPr lang="zh-CN" altLang="en-US"/>
              <a:t>页14</a:t>
            </a:r>
          </a:p>
        </p:txBody>
      </p:sp>
      <p:sp>
        <p:nvSpPr>
          <p:cNvPr id="36880" name="Rectangle 39"/>
          <p:cNvSpPr>
            <a:spLocks noChangeArrowheads="1"/>
          </p:cNvSpPr>
          <p:nvPr/>
        </p:nvSpPr>
        <p:spPr bwMode="auto">
          <a:xfrm>
            <a:off x="9627940" y="2968625"/>
            <a:ext cx="644525" cy="490538"/>
          </a:xfrm>
          <a:prstGeom prst="rect">
            <a:avLst/>
          </a:prstGeom>
          <a:noFill/>
          <a:ln w="12700">
            <a:solidFill>
              <a:schemeClr val="bg1"/>
            </a:solidFill>
            <a:miter lim="800000"/>
            <a:headEnd/>
            <a:tailEnd/>
          </a:ln>
        </p:spPr>
        <p:txBody>
          <a:bodyPr wrap="none" anchor="ctr"/>
          <a:lstStyle/>
          <a:p>
            <a:pPr algn="ctr" eaLnBrk="0" hangingPunct="0">
              <a:buNone/>
            </a:pPr>
            <a:r>
              <a:rPr lang="zh-CN" altLang="en-US"/>
              <a:t>页15</a:t>
            </a:r>
          </a:p>
        </p:txBody>
      </p:sp>
      <p:sp>
        <p:nvSpPr>
          <p:cNvPr id="36881" name="Rectangle 40"/>
          <p:cNvSpPr>
            <a:spLocks noChangeArrowheads="1"/>
          </p:cNvSpPr>
          <p:nvPr/>
        </p:nvSpPr>
        <p:spPr bwMode="auto">
          <a:xfrm>
            <a:off x="9627940" y="3459164"/>
            <a:ext cx="644525" cy="490537"/>
          </a:xfrm>
          <a:prstGeom prst="rect">
            <a:avLst/>
          </a:prstGeom>
          <a:noFill/>
          <a:ln w="12700">
            <a:solidFill>
              <a:schemeClr val="bg1"/>
            </a:solidFill>
            <a:miter lim="800000"/>
            <a:headEnd/>
            <a:tailEnd/>
          </a:ln>
        </p:spPr>
        <p:txBody>
          <a:bodyPr wrap="none" anchor="ctr"/>
          <a:lstStyle/>
          <a:p>
            <a:pPr algn="ctr" eaLnBrk="0" hangingPunct="0">
              <a:buNone/>
            </a:pPr>
            <a:r>
              <a:rPr lang="zh-CN" altLang="en-US"/>
              <a:t>页16</a:t>
            </a:r>
          </a:p>
        </p:txBody>
      </p:sp>
      <p:sp>
        <p:nvSpPr>
          <p:cNvPr id="36882" name="Rectangle 41"/>
          <p:cNvSpPr>
            <a:spLocks noChangeArrowheads="1"/>
          </p:cNvSpPr>
          <p:nvPr/>
        </p:nvSpPr>
        <p:spPr bwMode="auto">
          <a:xfrm>
            <a:off x="9627940" y="3949700"/>
            <a:ext cx="644525" cy="488950"/>
          </a:xfrm>
          <a:prstGeom prst="rect">
            <a:avLst/>
          </a:prstGeom>
          <a:noFill/>
          <a:ln w="12700">
            <a:solidFill>
              <a:schemeClr val="bg1"/>
            </a:solidFill>
            <a:miter lim="800000"/>
            <a:headEnd/>
            <a:tailEnd/>
          </a:ln>
        </p:spPr>
        <p:txBody>
          <a:bodyPr wrap="none" anchor="ctr"/>
          <a:lstStyle/>
          <a:p>
            <a:pPr algn="ctr" eaLnBrk="0" hangingPunct="0">
              <a:buNone/>
            </a:pPr>
            <a:r>
              <a:rPr lang="zh-CN" altLang="en-US"/>
              <a:t>页17</a:t>
            </a:r>
          </a:p>
        </p:txBody>
      </p:sp>
      <p:sp>
        <p:nvSpPr>
          <p:cNvPr id="36883" name="Rectangle 42"/>
          <p:cNvSpPr>
            <a:spLocks noChangeArrowheads="1"/>
          </p:cNvSpPr>
          <p:nvPr/>
        </p:nvSpPr>
        <p:spPr bwMode="auto">
          <a:xfrm>
            <a:off x="9627940" y="4438650"/>
            <a:ext cx="644525" cy="490538"/>
          </a:xfrm>
          <a:prstGeom prst="rect">
            <a:avLst/>
          </a:prstGeom>
          <a:noFill/>
          <a:ln w="12700">
            <a:solidFill>
              <a:schemeClr val="bg1"/>
            </a:solidFill>
            <a:miter lim="800000"/>
            <a:headEnd/>
            <a:tailEnd/>
          </a:ln>
        </p:spPr>
        <p:txBody>
          <a:bodyPr wrap="none" anchor="ctr"/>
          <a:lstStyle/>
          <a:p>
            <a:pPr algn="ctr" eaLnBrk="0" hangingPunct="0">
              <a:buNone/>
            </a:pPr>
            <a:r>
              <a:rPr lang="zh-CN" altLang="en-US"/>
              <a:t>页18</a:t>
            </a:r>
          </a:p>
        </p:txBody>
      </p:sp>
      <p:sp>
        <p:nvSpPr>
          <p:cNvPr id="36884" name="Rectangle 43"/>
          <p:cNvSpPr>
            <a:spLocks noChangeArrowheads="1"/>
          </p:cNvSpPr>
          <p:nvPr/>
        </p:nvSpPr>
        <p:spPr bwMode="auto">
          <a:xfrm>
            <a:off x="9627940" y="4929189"/>
            <a:ext cx="644525" cy="490537"/>
          </a:xfrm>
          <a:prstGeom prst="rect">
            <a:avLst/>
          </a:prstGeom>
          <a:noFill/>
          <a:ln w="12700">
            <a:solidFill>
              <a:schemeClr val="bg1"/>
            </a:solidFill>
            <a:miter lim="800000"/>
            <a:headEnd/>
            <a:tailEnd/>
          </a:ln>
        </p:spPr>
        <p:txBody>
          <a:bodyPr wrap="none" anchor="ctr"/>
          <a:lstStyle/>
          <a:p>
            <a:pPr algn="ctr" eaLnBrk="0" hangingPunct="0">
              <a:buNone/>
            </a:pPr>
            <a:r>
              <a:rPr lang="zh-CN" altLang="en-US"/>
              <a:t>页19</a:t>
            </a:r>
          </a:p>
        </p:txBody>
      </p:sp>
      <p:sp>
        <p:nvSpPr>
          <p:cNvPr id="36885" name="Rectangle 44"/>
          <p:cNvSpPr>
            <a:spLocks noChangeArrowheads="1"/>
          </p:cNvSpPr>
          <p:nvPr/>
        </p:nvSpPr>
        <p:spPr bwMode="auto">
          <a:xfrm>
            <a:off x="9627940" y="5419725"/>
            <a:ext cx="644525" cy="490538"/>
          </a:xfrm>
          <a:prstGeom prst="rect">
            <a:avLst/>
          </a:prstGeom>
          <a:noFill/>
          <a:ln w="12700">
            <a:solidFill>
              <a:schemeClr val="bg1"/>
            </a:solidFill>
            <a:miter lim="800000"/>
            <a:headEnd/>
            <a:tailEnd/>
          </a:ln>
        </p:spPr>
        <p:txBody>
          <a:bodyPr wrap="none" anchor="ctr"/>
          <a:lstStyle/>
          <a:p>
            <a:pPr algn="ctr" eaLnBrk="0" hangingPunct="0">
              <a:buNone/>
            </a:pPr>
            <a:r>
              <a:rPr lang="zh-CN" altLang="en-US"/>
              <a:t>页20</a:t>
            </a:r>
          </a:p>
        </p:txBody>
      </p:sp>
      <p:sp>
        <p:nvSpPr>
          <p:cNvPr id="36886" name="Rectangle 45"/>
          <p:cNvSpPr>
            <a:spLocks noChangeArrowheads="1"/>
          </p:cNvSpPr>
          <p:nvPr/>
        </p:nvSpPr>
        <p:spPr bwMode="auto">
          <a:xfrm>
            <a:off x="9624393" y="5870382"/>
            <a:ext cx="644525" cy="490537"/>
          </a:xfrm>
          <a:prstGeom prst="rect">
            <a:avLst/>
          </a:prstGeom>
          <a:noFill/>
          <a:ln w="12700">
            <a:solidFill>
              <a:schemeClr val="bg1"/>
            </a:solidFill>
            <a:miter lim="800000"/>
            <a:headEnd/>
            <a:tailEnd/>
          </a:ln>
        </p:spPr>
        <p:txBody>
          <a:bodyPr wrap="none" anchor="ctr"/>
          <a:lstStyle/>
          <a:p>
            <a:pPr algn="ctr" eaLnBrk="0" hangingPunct="0">
              <a:buNone/>
            </a:pPr>
            <a:r>
              <a:rPr lang="zh-CN" altLang="en-US" dirty="0"/>
              <a:t>页21</a:t>
            </a:r>
          </a:p>
        </p:txBody>
      </p:sp>
      <p:sp>
        <p:nvSpPr>
          <p:cNvPr id="36887" name="Rectangle 46"/>
          <p:cNvSpPr>
            <a:spLocks noChangeArrowheads="1"/>
          </p:cNvSpPr>
          <p:nvPr/>
        </p:nvSpPr>
        <p:spPr bwMode="auto">
          <a:xfrm>
            <a:off x="9627940" y="1497014"/>
            <a:ext cx="644525" cy="490537"/>
          </a:xfrm>
          <a:prstGeom prst="rect">
            <a:avLst/>
          </a:prstGeom>
          <a:noFill/>
          <a:ln w="12700">
            <a:solidFill>
              <a:schemeClr val="bg1"/>
            </a:solidFill>
            <a:miter lim="800000"/>
            <a:headEnd/>
            <a:tailEnd/>
          </a:ln>
        </p:spPr>
        <p:txBody>
          <a:bodyPr wrap="none" anchor="ctr"/>
          <a:lstStyle/>
          <a:p>
            <a:pPr algn="ctr" eaLnBrk="0" hangingPunct="0">
              <a:buNone/>
            </a:pPr>
            <a:r>
              <a:rPr lang="zh-CN" altLang="en-US"/>
              <a:t>页12</a:t>
            </a:r>
          </a:p>
        </p:txBody>
      </p:sp>
      <p:sp>
        <p:nvSpPr>
          <p:cNvPr id="36888" name="Rectangle 6"/>
          <p:cNvSpPr>
            <a:spLocks noChangeArrowheads="1"/>
          </p:cNvSpPr>
          <p:nvPr/>
        </p:nvSpPr>
        <p:spPr bwMode="auto">
          <a:xfrm>
            <a:off x="8267453" y="1987550"/>
            <a:ext cx="1360487" cy="490538"/>
          </a:xfrm>
          <a:prstGeom prst="rect">
            <a:avLst/>
          </a:prstGeom>
          <a:solidFill>
            <a:srgbClr val="C0C0C0"/>
          </a:solidFill>
          <a:ln w="12700">
            <a:solidFill>
              <a:schemeClr val="tx1"/>
            </a:solidFill>
            <a:miter lim="800000"/>
            <a:headEnd/>
            <a:tailEnd/>
          </a:ln>
        </p:spPr>
        <p:txBody>
          <a:bodyPr wrap="none" anchor="ctr"/>
          <a:lstStyle/>
          <a:p>
            <a:pPr algn="ctr" eaLnBrk="0" hangingPunct="0">
              <a:buNone/>
            </a:pPr>
            <a:endParaRPr lang="zh-CN" altLang="en-US"/>
          </a:p>
        </p:txBody>
      </p:sp>
      <p:sp>
        <p:nvSpPr>
          <p:cNvPr id="36889" name="Rectangle 7"/>
          <p:cNvSpPr>
            <a:spLocks noChangeArrowheads="1"/>
          </p:cNvSpPr>
          <p:nvPr/>
        </p:nvSpPr>
        <p:spPr bwMode="auto">
          <a:xfrm>
            <a:off x="8267453" y="2478089"/>
            <a:ext cx="1360487" cy="490537"/>
          </a:xfrm>
          <a:prstGeom prst="rect">
            <a:avLst/>
          </a:prstGeom>
          <a:solidFill>
            <a:srgbClr val="FFFF49"/>
          </a:solidFill>
          <a:ln w="12700">
            <a:solidFill>
              <a:schemeClr val="tx1"/>
            </a:solidFill>
            <a:miter lim="800000"/>
            <a:headEnd/>
            <a:tailEnd/>
          </a:ln>
        </p:spPr>
        <p:txBody>
          <a:bodyPr wrap="none" anchor="ctr"/>
          <a:lstStyle/>
          <a:p>
            <a:pPr algn="ctr" eaLnBrk="0" hangingPunct="0">
              <a:buNone/>
            </a:pPr>
            <a:r>
              <a:rPr lang="en-US" altLang="zh-CN" sz="2000"/>
              <a:t>A</a:t>
            </a:r>
            <a:r>
              <a:rPr lang="zh-CN" altLang="en-US" sz="2000"/>
              <a:t>的页0</a:t>
            </a:r>
          </a:p>
        </p:txBody>
      </p:sp>
      <p:sp>
        <p:nvSpPr>
          <p:cNvPr id="36890" name="Rectangle 8"/>
          <p:cNvSpPr>
            <a:spLocks noChangeArrowheads="1"/>
          </p:cNvSpPr>
          <p:nvPr/>
        </p:nvSpPr>
        <p:spPr bwMode="auto">
          <a:xfrm>
            <a:off x="8267453" y="2968625"/>
            <a:ext cx="1360487" cy="490538"/>
          </a:xfrm>
          <a:prstGeom prst="rect">
            <a:avLst/>
          </a:prstGeom>
          <a:solidFill>
            <a:srgbClr val="C0C0C0"/>
          </a:solidFill>
          <a:ln w="12700">
            <a:solidFill>
              <a:schemeClr val="tx1"/>
            </a:solidFill>
            <a:miter lim="800000"/>
            <a:headEnd/>
            <a:tailEnd/>
          </a:ln>
        </p:spPr>
        <p:txBody>
          <a:bodyPr wrap="none" anchor="ctr"/>
          <a:lstStyle/>
          <a:p>
            <a:pPr algn="ctr" eaLnBrk="0" hangingPunct="0">
              <a:buNone/>
            </a:pPr>
            <a:endParaRPr lang="zh-CN" altLang="en-US"/>
          </a:p>
        </p:txBody>
      </p:sp>
      <p:sp>
        <p:nvSpPr>
          <p:cNvPr id="36891" name="Rectangle 9"/>
          <p:cNvSpPr>
            <a:spLocks noChangeArrowheads="1"/>
          </p:cNvSpPr>
          <p:nvPr/>
        </p:nvSpPr>
        <p:spPr bwMode="auto">
          <a:xfrm>
            <a:off x="8267453" y="3459164"/>
            <a:ext cx="1360487" cy="490537"/>
          </a:xfrm>
          <a:prstGeom prst="rect">
            <a:avLst/>
          </a:prstGeom>
          <a:solidFill>
            <a:srgbClr val="FFFF49"/>
          </a:solidFill>
          <a:ln w="12700">
            <a:solidFill>
              <a:schemeClr val="tx1"/>
            </a:solidFill>
            <a:miter lim="800000"/>
            <a:headEnd/>
            <a:tailEnd/>
          </a:ln>
        </p:spPr>
        <p:txBody>
          <a:bodyPr wrap="none" anchor="ctr"/>
          <a:lstStyle/>
          <a:p>
            <a:pPr algn="ctr" eaLnBrk="0" hangingPunct="0">
              <a:buNone/>
            </a:pPr>
            <a:r>
              <a:rPr lang="en-US" altLang="zh-CN" sz="2000"/>
              <a:t>A</a:t>
            </a:r>
            <a:r>
              <a:rPr lang="zh-CN" altLang="en-US" sz="2000"/>
              <a:t>的页1</a:t>
            </a:r>
          </a:p>
        </p:txBody>
      </p:sp>
      <p:sp>
        <p:nvSpPr>
          <p:cNvPr id="36892" name="Rectangle 10"/>
          <p:cNvSpPr>
            <a:spLocks noChangeArrowheads="1"/>
          </p:cNvSpPr>
          <p:nvPr/>
        </p:nvSpPr>
        <p:spPr bwMode="auto">
          <a:xfrm>
            <a:off x="8267453" y="3949700"/>
            <a:ext cx="1360487" cy="488950"/>
          </a:xfrm>
          <a:prstGeom prst="rect">
            <a:avLst/>
          </a:prstGeom>
          <a:solidFill>
            <a:srgbClr val="FFFF49"/>
          </a:solidFill>
          <a:ln w="12700">
            <a:solidFill>
              <a:schemeClr val="tx1"/>
            </a:solidFill>
            <a:miter lim="800000"/>
            <a:headEnd/>
            <a:tailEnd/>
          </a:ln>
        </p:spPr>
        <p:txBody>
          <a:bodyPr wrap="none" anchor="ctr"/>
          <a:lstStyle/>
          <a:p>
            <a:pPr algn="ctr" eaLnBrk="0" hangingPunct="0">
              <a:buNone/>
            </a:pPr>
            <a:r>
              <a:rPr lang="en-US" altLang="zh-CN" sz="2000"/>
              <a:t>A</a:t>
            </a:r>
            <a:r>
              <a:rPr lang="zh-CN" altLang="en-US" sz="2000"/>
              <a:t>的页2</a:t>
            </a:r>
          </a:p>
        </p:txBody>
      </p:sp>
      <p:sp>
        <p:nvSpPr>
          <p:cNvPr id="36893" name="Rectangle 11"/>
          <p:cNvSpPr>
            <a:spLocks noChangeArrowheads="1"/>
          </p:cNvSpPr>
          <p:nvPr/>
        </p:nvSpPr>
        <p:spPr bwMode="auto">
          <a:xfrm>
            <a:off x="8267453" y="4438650"/>
            <a:ext cx="1360487" cy="490538"/>
          </a:xfrm>
          <a:prstGeom prst="rect">
            <a:avLst/>
          </a:prstGeom>
          <a:solidFill>
            <a:srgbClr val="C0C0C0"/>
          </a:solidFill>
          <a:ln w="12700">
            <a:solidFill>
              <a:schemeClr val="tx1"/>
            </a:solidFill>
            <a:miter lim="800000"/>
            <a:headEnd/>
            <a:tailEnd/>
          </a:ln>
        </p:spPr>
        <p:txBody>
          <a:bodyPr wrap="none" anchor="ctr"/>
          <a:lstStyle/>
          <a:p>
            <a:pPr algn="ctr" eaLnBrk="0" hangingPunct="0">
              <a:buNone/>
            </a:pPr>
            <a:endParaRPr lang="zh-CN" altLang="en-US"/>
          </a:p>
        </p:txBody>
      </p:sp>
      <p:sp>
        <p:nvSpPr>
          <p:cNvPr id="36894" name="Rectangle 12"/>
          <p:cNvSpPr>
            <a:spLocks noChangeArrowheads="1"/>
          </p:cNvSpPr>
          <p:nvPr/>
        </p:nvSpPr>
        <p:spPr bwMode="auto">
          <a:xfrm>
            <a:off x="8267453" y="4929189"/>
            <a:ext cx="1360487" cy="490537"/>
          </a:xfrm>
          <a:prstGeom prst="rect">
            <a:avLst/>
          </a:prstGeom>
          <a:solidFill>
            <a:srgbClr val="FFFF49"/>
          </a:solidFill>
          <a:ln w="12700">
            <a:solidFill>
              <a:schemeClr val="tx1"/>
            </a:solidFill>
            <a:miter lim="800000"/>
            <a:headEnd/>
            <a:tailEnd/>
          </a:ln>
        </p:spPr>
        <p:txBody>
          <a:bodyPr wrap="none" anchor="ctr"/>
          <a:lstStyle/>
          <a:p>
            <a:pPr algn="ctr" eaLnBrk="0" hangingPunct="0">
              <a:buNone/>
            </a:pPr>
            <a:r>
              <a:rPr lang="en-US" altLang="zh-CN" sz="2000"/>
              <a:t>A</a:t>
            </a:r>
            <a:r>
              <a:rPr lang="zh-CN" altLang="en-US" sz="2000"/>
              <a:t>的页3</a:t>
            </a:r>
          </a:p>
        </p:txBody>
      </p:sp>
      <p:sp>
        <p:nvSpPr>
          <p:cNvPr id="36895" name="Rectangle 13"/>
          <p:cNvSpPr>
            <a:spLocks noChangeArrowheads="1"/>
          </p:cNvSpPr>
          <p:nvPr/>
        </p:nvSpPr>
        <p:spPr bwMode="auto">
          <a:xfrm>
            <a:off x="8267453" y="5419725"/>
            <a:ext cx="1360487" cy="490538"/>
          </a:xfrm>
          <a:prstGeom prst="rect">
            <a:avLst/>
          </a:prstGeom>
          <a:solidFill>
            <a:srgbClr val="C0C0C0"/>
          </a:solidFill>
          <a:ln w="12700">
            <a:solidFill>
              <a:schemeClr val="tx1"/>
            </a:solidFill>
            <a:miter lim="800000"/>
            <a:headEnd/>
            <a:tailEnd/>
          </a:ln>
        </p:spPr>
        <p:txBody>
          <a:bodyPr wrap="none" anchor="ctr"/>
          <a:lstStyle/>
          <a:p>
            <a:pPr algn="ctr" eaLnBrk="0" hangingPunct="0">
              <a:buNone/>
            </a:pPr>
            <a:endParaRPr lang="zh-CN" altLang="en-US"/>
          </a:p>
        </p:txBody>
      </p:sp>
      <p:sp>
        <p:nvSpPr>
          <p:cNvPr id="36896" name="Line 15"/>
          <p:cNvSpPr>
            <a:spLocks noChangeShapeType="1"/>
          </p:cNvSpPr>
          <p:nvPr/>
        </p:nvSpPr>
        <p:spPr bwMode="auto">
          <a:xfrm flipV="1">
            <a:off x="8267452" y="1566864"/>
            <a:ext cx="0" cy="420687"/>
          </a:xfrm>
          <a:prstGeom prst="line">
            <a:avLst/>
          </a:prstGeom>
          <a:noFill/>
          <a:ln w="12700">
            <a:solidFill>
              <a:schemeClr val="tx1"/>
            </a:solidFill>
            <a:round/>
            <a:headEnd/>
            <a:tailEnd/>
          </a:ln>
        </p:spPr>
        <p:txBody>
          <a:bodyPr/>
          <a:lstStyle/>
          <a:p>
            <a:pPr>
              <a:buNone/>
            </a:pPr>
            <a:endParaRPr lang="zh-CN" altLang="en-US"/>
          </a:p>
        </p:txBody>
      </p:sp>
      <p:sp>
        <p:nvSpPr>
          <p:cNvPr id="36897" name="Line 16"/>
          <p:cNvSpPr>
            <a:spLocks noChangeShapeType="1"/>
          </p:cNvSpPr>
          <p:nvPr/>
        </p:nvSpPr>
        <p:spPr bwMode="auto">
          <a:xfrm flipV="1">
            <a:off x="9627939" y="1566864"/>
            <a:ext cx="0" cy="420687"/>
          </a:xfrm>
          <a:prstGeom prst="line">
            <a:avLst/>
          </a:prstGeom>
          <a:noFill/>
          <a:ln w="12700">
            <a:solidFill>
              <a:schemeClr val="tx1"/>
            </a:solidFill>
            <a:round/>
            <a:headEnd/>
            <a:tailEnd/>
          </a:ln>
        </p:spPr>
        <p:txBody>
          <a:bodyPr/>
          <a:lstStyle/>
          <a:p>
            <a:pPr>
              <a:buNone/>
            </a:pPr>
            <a:endParaRPr lang="zh-CN" altLang="en-US"/>
          </a:p>
        </p:txBody>
      </p:sp>
      <p:sp>
        <p:nvSpPr>
          <p:cNvPr id="36898" name="Line 17"/>
          <p:cNvSpPr>
            <a:spLocks noChangeShapeType="1"/>
          </p:cNvSpPr>
          <p:nvPr/>
        </p:nvSpPr>
        <p:spPr bwMode="auto">
          <a:xfrm flipV="1">
            <a:off x="8267452" y="5910264"/>
            <a:ext cx="0" cy="420687"/>
          </a:xfrm>
          <a:prstGeom prst="line">
            <a:avLst/>
          </a:prstGeom>
          <a:noFill/>
          <a:ln w="12700">
            <a:solidFill>
              <a:schemeClr val="tx1"/>
            </a:solidFill>
            <a:round/>
            <a:headEnd/>
            <a:tailEnd/>
          </a:ln>
        </p:spPr>
        <p:txBody>
          <a:bodyPr/>
          <a:lstStyle/>
          <a:p>
            <a:pPr>
              <a:buNone/>
            </a:pPr>
            <a:endParaRPr lang="zh-CN" altLang="en-US"/>
          </a:p>
        </p:txBody>
      </p:sp>
      <p:sp>
        <p:nvSpPr>
          <p:cNvPr id="36899" name="Line 18"/>
          <p:cNvSpPr>
            <a:spLocks noChangeShapeType="1"/>
          </p:cNvSpPr>
          <p:nvPr/>
        </p:nvSpPr>
        <p:spPr bwMode="auto">
          <a:xfrm flipV="1">
            <a:off x="9627939" y="5910264"/>
            <a:ext cx="0" cy="420687"/>
          </a:xfrm>
          <a:prstGeom prst="line">
            <a:avLst/>
          </a:prstGeom>
          <a:noFill/>
          <a:ln w="12700">
            <a:solidFill>
              <a:schemeClr val="tx1"/>
            </a:solidFill>
            <a:round/>
            <a:headEnd/>
            <a:tailEnd/>
          </a:ln>
        </p:spPr>
        <p:txBody>
          <a:bodyPr/>
          <a:lstStyle/>
          <a:p>
            <a:pPr>
              <a:buNone/>
            </a:pPr>
            <a:endParaRPr lang="zh-CN" altLang="en-US"/>
          </a:p>
        </p:txBody>
      </p:sp>
      <p:sp>
        <p:nvSpPr>
          <p:cNvPr id="36900" name="Text Box 47"/>
          <p:cNvSpPr txBox="1">
            <a:spLocks noChangeArrowheads="1"/>
          </p:cNvSpPr>
          <p:nvPr/>
        </p:nvSpPr>
        <p:spPr bwMode="auto">
          <a:xfrm>
            <a:off x="8335342" y="1196753"/>
            <a:ext cx="1289050" cy="365125"/>
          </a:xfrm>
          <a:prstGeom prst="rect">
            <a:avLst/>
          </a:prstGeom>
          <a:noFill/>
          <a:ln w="12700">
            <a:noFill/>
            <a:miter lim="800000"/>
            <a:headEnd/>
            <a:tailEnd/>
          </a:ln>
        </p:spPr>
        <p:txBody>
          <a:bodyPr>
            <a:spAutoFit/>
          </a:bodyPr>
          <a:lstStyle/>
          <a:p>
            <a:pPr algn="ctr" eaLnBrk="0" hangingPunct="0">
              <a:spcBef>
                <a:spcPct val="50000"/>
              </a:spcBef>
              <a:buNone/>
            </a:pPr>
            <a:r>
              <a:rPr lang="zh-CN" altLang="en-US" sz="2000" dirty="0">
                <a:solidFill>
                  <a:schemeClr val="accent2"/>
                </a:solidFill>
              </a:rPr>
              <a:t>内存</a:t>
            </a:r>
          </a:p>
        </p:txBody>
      </p:sp>
      <p:sp>
        <p:nvSpPr>
          <p:cNvPr id="36901" name="Line 48"/>
          <p:cNvSpPr>
            <a:spLocks noChangeShapeType="1"/>
          </p:cNvSpPr>
          <p:nvPr/>
        </p:nvSpPr>
        <p:spPr bwMode="auto">
          <a:xfrm flipV="1">
            <a:off x="6691064" y="2757489"/>
            <a:ext cx="1576388" cy="350837"/>
          </a:xfrm>
          <a:prstGeom prst="line">
            <a:avLst/>
          </a:prstGeom>
          <a:noFill/>
          <a:ln w="12700">
            <a:solidFill>
              <a:schemeClr val="accent1"/>
            </a:solidFill>
            <a:round/>
            <a:headEnd type="triangle" w="med" len="med"/>
            <a:tailEnd type="triangle" w="med" len="med"/>
          </a:ln>
        </p:spPr>
        <p:txBody>
          <a:bodyPr/>
          <a:lstStyle/>
          <a:p>
            <a:pPr>
              <a:buNone/>
            </a:pPr>
            <a:endParaRPr lang="zh-CN" altLang="en-US"/>
          </a:p>
        </p:txBody>
      </p:sp>
      <p:sp>
        <p:nvSpPr>
          <p:cNvPr id="36902" name="Line 49"/>
          <p:cNvSpPr>
            <a:spLocks noChangeShapeType="1"/>
          </p:cNvSpPr>
          <p:nvPr/>
        </p:nvSpPr>
        <p:spPr bwMode="auto">
          <a:xfrm>
            <a:off x="6691064" y="3529013"/>
            <a:ext cx="1576388" cy="139700"/>
          </a:xfrm>
          <a:prstGeom prst="line">
            <a:avLst/>
          </a:prstGeom>
          <a:noFill/>
          <a:ln w="12700">
            <a:solidFill>
              <a:schemeClr val="accent1"/>
            </a:solidFill>
            <a:round/>
            <a:headEnd type="triangle" w="med" len="med"/>
            <a:tailEnd type="triangle" w="med" len="med"/>
          </a:ln>
        </p:spPr>
        <p:txBody>
          <a:bodyPr/>
          <a:lstStyle/>
          <a:p>
            <a:pPr>
              <a:buNone/>
            </a:pPr>
            <a:endParaRPr lang="zh-CN" altLang="en-US"/>
          </a:p>
        </p:txBody>
      </p:sp>
      <p:sp>
        <p:nvSpPr>
          <p:cNvPr id="36903" name="Line 50"/>
          <p:cNvSpPr>
            <a:spLocks noChangeShapeType="1"/>
          </p:cNvSpPr>
          <p:nvPr/>
        </p:nvSpPr>
        <p:spPr bwMode="auto">
          <a:xfrm>
            <a:off x="6691064" y="4159250"/>
            <a:ext cx="1576388" cy="69850"/>
          </a:xfrm>
          <a:prstGeom prst="line">
            <a:avLst/>
          </a:prstGeom>
          <a:noFill/>
          <a:ln w="12700">
            <a:solidFill>
              <a:schemeClr val="accent1"/>
            </a:solidFill>
            <a:round/>
            <a:headEnd type="triangle" w="med" len="med"/>
            <a:tailEnd type="triangle" w="med" len="med"/>
          </a:ln>
        </p:spPr>
        <p:txBody>
          <a:bodyPr/>
          <a:lstStyle/>
          <a:p>
            <a:pPr>
              <a:buNone/>
            </a:pPr>
            <a:endParaRPr lang="zh-CN" altLang="en-US"/>
          </a:p>
        </p:txBody>
      </p:sp>
      <p:sp>
        <p:nvSpPr>
          <p:cNvPr id="36904" name="Line 51"/>
          <p:cNvSpPr>
            <a:spLocks noChangeShapeType="1"/>
          </p:cNvSpPr>
          <p:nvPr/>
        </p:nvSpPr>
        <p:spPr bwMode="auto">
          <a:xfrm>
            <a:off x="6691064" y="4579939"/>
            <a:ext cx="1576388" cy="630237"/>
          </a:xfrm>
          <a:prstGeom prst="line">
            <a:avLst/>
          </a:prstGeom>
          <a:noFill/>
          <a:ln w="12700">
            <a:solidFill>
              <a:schemeClr val="accent1"/>
            </a:solidFill>
            <a:round/>
            <a:headEnd type="triangle" w="med" len="med"/>
            <a:tailEnd type="triangle" w="med" len="med"/>
          </a:ln>
        </p:spPr>
        <p:txBody>
          <a:bodyPr/>
          <a:lstStyle/>
          <a:p>
            <a:pPr>
              <a:buNone/>
            </a:pPr>
            <a:endParaRPr lang="zh-CN" altLang="en-US"/>
          </a:p>
        </p:txBody>
      </p:sp>
      <p:sp>
        <p:nvSpPr>
          <p:cNvPr id="36905" name="Rectangle 54"/>
          <p:cNvSpPr>
            <a:spLocks noChangeArrowheads="1"/>
          </p:cNvSpPr>
          <p:nvPr/>
        </p:nvSpPr>
        <p:spPr bwMode="auto">
          <a:xfrm>
            <a:off x="4615756" y="1000126"/>
            <a:ext cx="5800725" cy="5470525"/>
          </a:xfrm>
          <a:prstGeom prst="rect">
            <a:avLst/>
          </a:prstGeom>
          <a:noFill/>
          <a:ln w="12700">
            <a:solidFill>
              <a:schemeClr val="tx1"/>
            </a:solidFill>
            <a:miter lim="800000"/>
            <a:headEnd/>
            <a:tailEnd/>
          </a:ln>
        </p:spPr>
        <p:txBody>
          <a:bodyPr wrap="none" anchor="ctr"/>
          <a:lstStyle/>
          <a:p>
            <a:pPr algn="ctr" eaLnBrk="0" hangingPunct="0">
              <a:buNone/>
            </a:pPr>
            <a:endParaRPr lang="zh-CN" altLang="en-US"/>
          </a:p>
        </p:txBody>
      </p:sp>
      <p:sp>
        <p:nvSpPr>
          <p:cNvPr id="36906" name="Rectangle 53"/>
          <p:cNvSpPr>
            <a:spLocks noChangeArrowheads="1"/>
          </p:cNvSpPr>
          <p:nvPr/>
        </p:nvSpPr>
        <p:spPr bwMode="auto">
          <a:xfrm>
            <a:off x="2039144" y="1925216"/>
            <a:ext cx="990600" cy="381000"/>
          </a:xfrm>
          <a:prstGeom prst="rect">
            <a:avLst/>
          </a:prstGeom>
          <a:noFill/>
          <a:ln w="12700">
            <a:solidFill>
              <a:schemeClr val="tx1"/>
            </a:solidFill>
            <a:miter lim="800000"/>
            <a:headEnd/>
            <a:tailEnd/>
          </a:ln>
        </p:spPr>
        <p:txBody>
          <a:bodyPr wrap="none" anchor="ctr"/>
          <a:lstStyle/>
          <a:p>
            <a:pPr algn="ctr" eaLnBrk="0" hangingPunct="0">
              <a:buNone/>
            </a:pPr>
            <a:r>
              <a:rPr lang="zh-CN" altLang="en-US"/>
              <a:t>实页号</a:t>
            </a:r>
          </a:p>
        </p:txBody>
      </p:sp>
      <p:sp>
        <p:nvSpPr>
          <p:cNvPr id="36907" name="Rectangle 56"/>
          <p:cNvSpPr>
            <a:spLocks noChangeArrowheads="1"/>
          </p:cNvSpPr>
          <p:nvPr/>
        </p:nvSpPr>
        <p:spPr bwMode="auto">
          <a:xfrm>
            <a:off x="3029744" y="1925216"/>
            <a:ext cx="762000" cy="381000"/>
          </a:xfrm>
          <a:prstGeom prst="rect">
            <a:avLst/>
          </a:prstGeom>
          <a:noFill/>
          <a:ln w="12700">
            <a:solidFill>
              <a:schemeClr val="tx1"/>
            </a:solidFill>
            <a:miter lim="800000"/>
            <a:headEnd/>
            <a:tailEnd/>
          </a:ln>
        </p:spPr>
        <p:txBody>
          <a:bodyPr wrap="none" anchor="ctr"/>
          <a:lstStyle/>
          <a:p>
            <a:pPr algn="ctr" eaLnBrk="0" hangingPunct="0">
              <a:buNone/>
            </a:pPr>
            <a:r>
              <a:rPr lang="zh-CN" altLang="en-US"/>
              <a:t>有效位</a:t>
            </a:r>
          </a:p>
        </p:txBody>
      </p:sp>
      <p:sp>
        <p:nvSpPr>
          <p:cNvPr id="36908" name="Rectangle 57"/>
          <p:cNvSpPr>
            <a:spLocks noChangeArrowheads="1"/>
          </p:cNvSpPr>
          <p:nvPr/>
        </p:nvSpPr>
        <p:spPr bwMode="auto">
          <a:xfrm>
            <a:off x="2039144" y="2306216"/>
            <a:ext cx="990600" cy="381000"/>
          </a:xfrm>
          <a:prstGeom prst="rect">
            <a:avLst/>
          </a:prstGeom>
          <a:noFill/>
          <a:ln w="12700">
            <a:solidFill>
              <a:schemeClr val="tx1"/>
            </a:solidFill>
            <a:miter lim="800000"/>
            <a:headEnd/>
            <a:tailEnd/>
          </a:ln>
        </p:spPr>
        <p:txBody>
          <a:bodyPr wrap="none" anchor="ctr"/>
          <a:lstStyle/>
          <a:p>
            <a:pPr algn="ctr" eaLnBrk="0" hangingPunct="0">
              <a:buNone/>
            </a:pPr>
            <a:r>
              <a:rPr lang="zh-CN" altLang="en-US" sz="2000"/>
              <a:t>14</a:t>
            </a:r>
          </a:p>
        </p:txBody>
      </p:sp>
      <p:sp>
        <p:nvSpPr>
          <p:cNvPr id="36909" name="Rectangle 58"/>
          <p:cNvSpPr>
            <a:spLocks noChangeArrowheads="1"/>
          </p:cNvSpPr>
          <p:nvPr/>
        </p:nvSpPr>
        <p:spPr bwMode="auto">
          <a:xfrm>
            <a:off x="2039144" y="2687216"/>
            <a:ext cx="990600" cy="381000"/>
          </a:xfrm>
          <a:prstGeom prst="rect">
            <a:avLst/>
          </a:prstGeom>
          <a:noFill/>
          <a:ln w="12700">
            <a:solidFill>
              <a:schemeClr val="tx1"/>
            </a:solidFill>
            <a:miter lim="800000"/>
            <a:headEnd/>
            <a:tailEnd/>
          </a:ln>
        </p:spPr>
        <p:txBody>
          <a:bodyPr wrap="none" anchor="ctr"/>
          <a:lstStyle/>
          <a:p>
            <a:pPr algn="ctr" eaLnBrk="0" hangingPunct="0">
              <a:buNone/>
            </a:pPr>
            <a:r>
              <a:rPr lang="zh-CN" altLang="en-US" sz="2000"/>
              <a:t>16</a:t>
            </a:r>
          </a:p>
        </p:txBody>
      </p:sp>
      <p:sp>
        <p:nvSpPr>
          <p:cNvPr id="36910" name="Rectangle 59"/>
          <p:cNvSpPr>
            <a:spLocks noChangeArrowheads="1"/>
          </p:cNvSpPr>
          <p:nvPr/>
        </p:nvSpPr>
        <p:spPr bwMode="auto">
          <a:xfrm>
            <a:off x="2039144" y="3068216"/>
            <a:ext cx="990600" cy="381000"/>
          </a:xfrm>
          <a:prstGeom prst="rect">
            <a:avLst/>
          </a:prstGeom>
          <a:noFill/>
          <a:ln w="12700">
            <a:solidFill>
              <a:schemeClr val="tx1"/>
            </a:solidFill>
            <a:miter lim="800000"/>
            <a:headEnd/>
            <a:tailEnd/>
          </a:ln>
        </p:spPr>
        <p:txBody>
          <a:bodyPr wrap="none" anchor="ctr"/>
          <a:lstStyle/>
          <a:p>
            <a:pPr algn="ctr" eaLnBrk="0" hangingPunct="0">
              <a:buNone/>
            </a:pPr>
            <a:r>
              <a:rPr lang="zh-CN" altLang="en-US" sz="2000"/>
              <a:t>17</a:t>
            </a:r>
          </a:p>
        </p:txBody>
      </p:sp>
      <p:sp>
        <p:nvSpPr>
          <p:cNvPr id="36911" name="Rectangle 60"/>
          <p:cNvSpPr>
            <a:spLocks noChangeArrowheads="1"/>
          </p:cNvSpPr>
          <p:nvPr/>
        </p:nvSpPr>
        <p:spPr bwMode="auto">
          <a:xfrm>
            <a:off x="3029744" y="2306216"/>
            <a:ext cx="762000" cy="381000"/>
          </a:xfrm>
          <a:prstGeom prst="rect">
            <a:avLst/>
          </a:prstGeom>
          <a:noFill/>
          <a:ln w="12700">
            <a:solidFill>
              <a:schemeClr val="tx1"/>
            </a:solidFill>
            <a:miter lim="800000"/>
            <a:headEnd/>
            <a:tailEnd/>
          </a:ln>
        </p:spPr>
        <p:txBody>
          <a:bodyPr wrap="none" anchor="ctr"/>
          <a:lstStyle/>
          <a:p>
            <a:pPr algn="ctr" eaLnBrk="0" hangingPunct="0">
              <a:buNone/>
            </a:pPr>
            <a:r>
              <a:rPr lang="zh-CN" altLang="en-US" sz="2000"/>
              <a:t>1</a:t>
            </a:r>
          </a:p>
        </p:txBody>
      </p:sp>
      <p:sp>
        <p:nvSpPr>
          <p:cNvPr id="36912" name="Rectangle 61"/>
          <p:cNvSpPr>
            <a:spLocks noChangeArrowheads="1"/>
          </p:cNvSpPr>
          <p:nvPr/>
        </p:nvSpPr>
        <p:spPr bwMode="auto">
          <a:xfrm>
            <a:off x="3029744" y="2687216"/>
            <a:ext cx="762000" cy="381000"/>
          </a:xfrm>
          <a:prstGeom prst="rect">
            <a:avLst/>
          </a:prstGeom>
          <a:noFill/>
          <a:ln w="12700">
            <a:solidFill>
              <a:schemeClr val="tx1"/>
            </a:solidFill>
            <a:miter lim="800000"/>
            <a:headEnd/>
            <a:tailEnd/>
          </a:ln>
        </p:spPr>
        <p:txBody>
          <a:bodyPr wrap="none" anchor="ctr"/>
          <a:lstStyle/>
          <a:p>
            <a:pPr algn="ctr" eaLnBrk="0" hangingPunct="0">
              <a:buNone/>
            </a:pPr>
            <a:r>
              <a:rPr lang="zh-CN" altLang="en-US" sz="2000"/>
              <a:t>1</a:t>
            </a:r>
          </a:p>
        </p:txBody>
      </p:sp>
      <p:sp>
        <p:nvSpPr>
          <p:cNvPr id="36913" name="Rectangle 62"/>
          <p:cNvSpPr>
            <a:spLocks noChangeArrowheads="1"/>
          </p:cNvSpPr>
          <p:nvPr/>
        </p:nvSpPr>
        <p:spPr bwMode="auto">
          <a:xfrm>
            <a:off x="3029744" y="3068216"/>
            <a:ext cx="762000" cy="381000"/>
          </a:xfrm>
          <a:prstGeom prst="rect">
            <a:avLst/>
          </a:prstGeom>
          <a:noFill/>
          <a:ln w="12700">
            <a:solidFill>
              <a:schemeClr val="tx1"/>
            </a:solidFill>
            <a:miter lim="800000"/>
            <a:headEnd/>
            <a:tailEnd/>
          </a:ln>
        </p:spPr>
        <p:txBody>
          <a:bodyPr wrap="none" anchor="ctr"/>
          <a:lstStyle/>
          <a:p>
            <a:pPr algn="ctr" eaLnBrk="0" hangingPunct="0">
              <a:buNone/>
            </a:pPr>
            <a:r>
              <a:rPr lang="zh-CN" altLang="en-US" sz="2000"/>
              <a:t>1</a:t>
            </a:r>
          </a:p>
        </p:txBody>
      </p:sp>
      <p:sp>
        <p:nvSpPr>
          <p:cNvPr id="36914" name="Rectangle 63"/>
          <p:cNvSpPr>
            <a:spLocks noChangeArrowheads="1"/>
          </p:cNvSpPr>
          <p:nvPr/>
        </p:nvSpPr>
        <p:spPr bwMode="auto">
          <a:xfrm>
            <a:off x="2039144" y="3449216"/>
            <a:ext cx="990600" cy="381000"/>
          </a:xfrm>
          <a:prstGeom prst="rect">
            <a:avLst/>
          </a:prstGeom>
          <a:noFill/>
          <a:ln w="12700">
            <a:solidFill>
              <a:schemeClr val="tx1"/>
            </a:solidFill>
            <a:miter lim="800000"/>
            <a:headEnd/>
            <a:tailEnd/>
          </a:ln>
        </p:spPr>
        <p:txBody>
          <a:bodyPr wrap="none" anchor="ctr"/>
          <a:lstStyle/>
          <a:p>
            <a:pPr algn="ctr" eaLnBrk="0" hangingPunct="0">
              <a:buNone/>
            </a:pPr>
            <a:r>
              <a:rPr lang="zh-CN" altLang="en-US" sz="2000"/>
              <a:t>19</a:t>
            </a:r>
          </a:p>
        </p:txBody>
      </p:sp>
      <p:sp>
        <p:nvSpPr>
          <p:cNvPr id="36915" name="Rectangle 64"/>
          <p:cNvSpPr>
            <a:spLocks noChangeArrowheads="1"/>
          </p:cNvSpPr>
          <p:nvPr/>
        </p:nvSpPr>
        <p:spPr bwMode="auto">
          <a:xfrm>
            <a:off x="3029744" y="3449216"/>
            <a:ext cx="762000" cy="381000"/>
          </a:xfrm>
          <a:prstGeom prst="rect">
            <a:avLst/>
          </a:prstGeom>
          <a:noFill/>
          <a:ln w="12700">
            <a:solidFill>
              <a:schemeClr val="tx1"/>
            </a:solidFill>
            <a:miter lim="800000"/>
            <a:headEnd/>
            <a:tailEnd/>
          </a:ln>
        </p:spPr>
        <p:txBody>
          <a:bodyPr wrap="none" anchor="ctr"/>
          <a:lstStyle/>
          <a:p>
            <a:pPr algn="ctr" eaLnBrk="0" hangingPunct="0">
              <a:buNone/>
            </a:pPr>
            <a:r>
              <a:rPr lang="zh-CN" altLang="en-US" sz="2000"/>
              <a:t>1</a:t>
            </a:r>
          </a:p>
        </p:txBody>
      </p:sp>
      <p:sp>
        <p:nvSpPr>
          <p:cNvPr id="36916" name="Rectangle 65"/>
          <p:cNvSpPr>
            <a:spLocks noChangeArrowheads="1"/>
          </p:cNvSpPr>
          <p:nvPr/>
        </p:nvSpPr>
        <p:spPr bwMode="auto">
          <a:xfrm>
            <a:off x="2039144" y="3830216"/>
            <a:ext cx="990600" cy="381000"/>
          </a:xfrm>
          <a:prstGeom prst="rect">
            <a:avLst/>
          </a:prstGeom>
          <a:noFill/>
          <a:ln w="12700">
            <a:solidFill>
              <a:schemeClr val="tx1"/>
            </a:solidFill>
            <a:miter lim="800000"/>
            <a:headEnd/>
            <a:tailEnd/>
          </a:ln>
        </p:spPr>
        <p:txBody>
          <a:bodyPr wrap="none" anchor="ctr"/>
          <a:lstStyle/>
          <a:p>
            <a:pPr algn="ctr" eaLnBrk="0" hangingPunct="0">
              <a:buNone/>
            </a:pPr>
            <a:r>
              <a:rPr lang="en-US" altLang="zh-CN" sz="2000"/>
              <a:t>XX</a:t>
            </a:r>
          </a:p>
        </p:txBody>
      </p:sp>
      <p:sp>
        <p:nvSpPr>
          <p:cNvPr id="36917" name="Rectangle 66"/>
          <p:cNvSpPr>
            <a:spLocks noChangeArrowheads="1"/>
          </p:cNvSpPr>
          <p:nvPr/>
        </p:nvSpPr>
        <p:spPr bwMode="auto">
          <a:xfrm>
            <a:off x="3029744" y="3830216"/>
            <a:ext cx="762000" cy="381000"/>
          </a:xfrm>
          <a:prstGeom prst="rect">
            <a:avLst/>
          </a:prstGeom>
          <a:noFill/>
          <a:ln w="12700">
            <a:solidFill>
              <a:schemeClr val="tx1"/>
            </a:solidFill>
            <a:miter lim="800000"/>
            <a:headEnd/>
            <a:tailEnd/>
          </a:ln>
        </p:spPr>
        <p:txBody>
          <a:bodyPr wrap="none" anchor="ctr"/>
          <a:lstStyle/>
          <a:p>
            <a:pPr algn="ctr" eaLnBrk="0" hangingPunct="0">
              <a:buNone/>
            </a:pPr>
            <a:r>
              <a:rPr lang="zh-CN" altLang="en-US" sz="2000"/>
              <a:t>0</a:t>
            </a:r>
          </a:p>
        </p:txBody>
      </p:sp>
      <p:sp>
        <p:nvSpPr>
          <p:cNvPr id="36918" name="Text Box 67"/>
          <p:cNvSpPr txBox="1">
            <a:spLocks noChangeArrowheads="1"/>
          </p:cNvSpPr>
          <p:nvPr/>
        </p:nvSpPr>
        <p:spPr bwMode="auto">
          <a:xfrm>
            <a:off x="2207568" y="5085184"/>
            <a:ext cx="2057400" cy="327782"/>
          </a:xfrm>
          <a:prstGeom prst="rect">
            <a:avLst/>
          </a:prstGeom>
          <a:noFill/>
          <a:ln w="12700">
            <a:noFill/>
            <a:miter lim="800000"/>
            <a:headEnd/>
            <a:tailEnd/>
          </a:ln>
        </p:spPr>
        <p:txBody>
          <a:bodyPr>
            <a:spAutoFit/>
          </a:bodyPr>
          <a:lstStyle/>
          <a:p>
            <a:pPr algn="ctr" eaLnBrk="0" hangingPunct="0">
              <a:spcBef>
                <a:spcPct val="50000"/>
              </a:spcBef>
              <a:buNone/>
            </a:pPr>
            <a:r>
              <a:rPr lang="zh-CN" altLang="en-US" dirty="0"/>
              <a:t>程序</a:t>
            </a:r>
            <a:r>
              <a:rPr lang="en-US" altLang="zh-CN" dirty="0"/>
              <a:t>A</a:t>
            </a:r>
            <a:r>
              <a:rPr lang="zh-CN" altLang="en-US" dirty="0"/>
              <a:t>的页表</a:t>
            </a:r>
          </a:p>
        </p:txBody>
      </p:sp>
      <p:sp>
        <p:nvSpPr>
          <p:cNvPr id="36919" name="Text Box 69"/>
          <p:cNvSpPr txBox="1">
            <a:spLocks noChangeArrowheads="1"/>
          </p:cNvSpPr>
          <p:nvPr/>
        </p:nvSpPr>
        <p:spPr bwMode="auto">
          <a:xfrm>
            <a:off x="1602160" y="1734493"/>
            <a:ext cx="533400" cy="2172903"/>
          </a:xfrm>
          <a:prstGeom prst="rect">
            <a:avLst/>
          </a:prstGeom>
          <a:noFill/>
          <a:ln w="12700">
            <a:noFill/>
            <a:miter lim="800000"/>
            <a:headEnd/>
            <a:tailEnd/>
          </a:ln>
        </p:spPr>
        <p:txBody>
          <a:bodyPr>
            <a:spAutoFit/>
          </a:bodyPr>
          <a:lstStyle/>
          <a:p>
            <a:pPr algn="ctr" eaLnBrk="0" hangingPunct="0">
              <a:spcBef>
                <a:spcPct val="50000"/>
              </a:spcBef>
              <a:buNone/>
            </a:pPr>
            <a:r>
              <a:rPr lang="zh-CN" altLang="en-US" sz="1600" dirty="0"/>
              <a:t>虚页</a:t>
            </a:r>
          </a:p>
          <a:p>
            <a:pPr algn="ctr" eaLnBrk="0" hangingPunct="0">
              <a:spcBef>
                <a:spcPct val="50000"/>
              </a:spcBef>
              <a:buNone/>
            </a:pPr>
            <a:r>
              <a:rPr lang="zh-CN" altLang="en-US" sz="1600" dirty="0"/>
              <a:t>0</a:t>
            </a:r>
          </a:p>
          <a:p>
            <a:pPr algn="ctr" eaLnBrk="0" hangingPunct="0">
              <a:spcBef>
                <a:spcPct val="50000"/>
              </a:spcBef>
              <a:buNone/>
            </a:pPr>
            <a:r>
              <a:rPr lang="zh-CN" altLang="en-US" sz="1600" dirty="0"/>
              <a:t>1</a:t>
            </a:r>
          </a:p>
          <a:p>
            <a:pPr algn="ctr" eaLnBrk="0" hangingPunct="0">
              <a:spcBef>
                <a:spcPct val="50000"/>
              </a:spcBef>
              <a:buNone/>
            </a:pPr>
            <a:r>
              <a:rPr lang="zh-CN" altLang="en-US" sz="1600" dirty="0"/>
              <a:t>2</a:t>
            </a:r>
          </a:p>
          <a:p>
            <a:pPr algn="ctr" eaLnBrk="0" hangingPunct="0">
              <a:spcBef>
                <a:spcPct val="50000"/>
              </a:spcBef>
              <a:buNone/>
            </a:pPr>
            <a:r>
              <a:rPr lang="zh-CN" altLang="en-US" sz="1600" dirty="0"/>
              <a:t>3</a:t>
            </a:r>
          </a:p>
          <a:p>
            <a:pPr algn="ctr" eaLnBrk="0" hangingPunct="0">
              <a:spcBef>
                <a:spcPct val="50000"/>
              </a:spcBef>
              <a:buNone/>
            </a:pPr>
            <a:r>
              <a:rPr lang="zh-CN" altLang="en-US" sz="1600" dirty="0"/>
              <a:t>4</a:t>
            </a:r>
          </a:p>
        </p:txBody>
      </p:sp>
      <p:cxnSp>
        <p:nvCxnSpPr>
          <p:cNvPr id="36920" name="直接连接符 60"/>
          <p:cNvCxnSpPr>
            <a:cxnSpLocks noChangeShapeType="1"/>
            <a:stCxn id="36896" idx="1"/>
            <a:endCxn id="36897" idx="1"/>
          </p:cNvCxnSpPr>
          <p:nvPr/>
        </p:nvCxnSpPr>
        <p:spPr bwMode="auto">
          <a:xfrm rot="16200000" flipH="1">
            <a:off x="8947696" y="886620"/>
            <a:ext cx="0" cy="1360487"/>
          </a:xfrm>
          <a:prstGeom prst="line">
            <a:avLst/>
          </a:prstGeom>
          <a:noFill/>
          <a:ln w="12700" algn="ctr">
            <a:solidFill>
              <a:schemeClr val="tx1"/>
            </a:solidFill>
            <a:round/>
            <a:headEnd/>
            <a:tailEnd/>
          </a:ln>
        </p:spPr>
      </p:cxnSp>
      <p:sp>
        <p:nvSpPr>
          <p:cNvPr id="36921" name="Rectangle 63"/>
          <p:cNvSpPr>
            <a:spLocks noChangeArrowheads="1"/>
          </p:cNvSpPr>
          <p:nvPr/>
        </p:nvSpPr>
        <p:spPr bwMode="auto">
          <a:xfrm>
            <a:off x="2039144" y="4221088"/>
            <a:ext cx="990600" cy="381000"/>
          </a:xfrm>
          <a:prstGeom prst="rect">
            <a:avLst/>
          </a:prstGeom>
          <a:noFill/>
          <a:ln w="12700">
            <a:solidFill>
              <a:schemeClr val="tx1"/>
            </a:solidFill>
            <a:miter lim="800000"/>
            <a:headEnd/>
            <a:tailEnd/>
          </a:ln>
        </p:spPr>
        <p:txBody>
          <a:bodyPr wrap="none" anchor="ctr"/>
          <a:lstStyle/>
          <a:p>
            <a:pPr algn="ctr" eaLnBrk="0" hangingPunct="0">
              <a:buNone/>
            </a:pPr>
            <a:r>
              <a:rPr lang="en-US" altLang="zh-CN" sz="2000" dirty="0"/>
              <a:t>XX</a:t>
            </a:r>
            <a:endParaRPr lang="zh-CN" altLang="en-US" sz="2000" dirty="0"/>
          </a:p>
        </p:txBody>
      </p:sp>
      <p:sp>
        <p:nvSpPr>
          <p:cNvPr id="36922" name="Rectangle 64"/>
          <p:cNvSpPr>
            <a:spLocks noChangeArrowheads="1"/>
          </p:cNvSpPr>
          <p:nvPr/>
        </p:nvSpPr>
        <p:spPr bwMode="auto">
          <a:xfrm>
            <a:off x="3029744" y="4221088"/>
            <a:ext cx="762000" cy="381000"/>
          </a:xfrm>
          <a:prstGeom prst="rect">
            <a:avLst/>
          </a:prstGeom>
          <a:noFill/>
          <a:ln w="12700">
            <a:solidFill>
              <a:schemeClr val="tx1"/>
            </a:solidFill>
            <a:miter lim="800000"/>
            <a:headEnd/>
            <a:tailEnd/>
          </a:ln>
        </p:spPr>
        <p:txBody>
          <a:bodyPr wrap="none" anchor="ctr"/>
          <a:lstStyle/>
          <a:p>
            <a:pPr algn="ctr" eaLnBrk="0" hangingPunct="0">
              <a:buNone/>
            </a:pPr>
            <a:r>
              <a:rPr lang="en-US" altLang="zh-CN" sz="2000"/>
              <a:t>0</a:t>
            </a:r>
            <a:endParaRPr lang="zh-CN" altLang="en-US" sz="2000"/>
          </a:p>
        </p:txBody>
      </p:sp>
      <p:sp>
        <p:nvSpPr>
          <p:cNvPr id="36923" name="Rectangle 65"/>
          <p:cNvSpPr>
            <a:spLocks noChangeArrowheads="1"/>
          </p:cNvSpPr>
          <p:nvPr/>
        </p:nvSpPr>
        <p:spPr bwMode="auto">
          <a:xfrm>
            <a:off x="2039144" y="4602088"/>
            <a:ext cx="990600" cy="381000"/>
          </a:xfrm>
          <a:prstGeom prst="rect">
            <a:avLst/>
          </a:prstGeom>
          <a:noFill/>
          <a:ln w="12700">
            <a:solidFill>
              <a:schemeClr val="tx1"/>
            </a:solidFill>
            <a:miter lim="800000"/>
            <a:headEnd/>
            <a:tailEnd/>
          </a:ln>
        </p:spPr>
        <p:txBody>
          <a:bodyPr wrap="none" anchor="ctr"/>
          <a:lstStyle/>
          <a:p>
            <a:pPr algn="ctr" eaLnBrk="0" hangingPunct="0">
              <a:buNone/>
            </a:pPr>
            <a:r>
              <a:rPr lang="en-US" altLang="zh-CN" sz="2000"/>
              <a:t>XX</a:t>
            </a:r>
          </a:p>
        </p:txBody>
      </p:sp>
      <p:sp>
        <p:nvSpPr>
          <p:cNvPr id="36924" name="Rectangle 66"/>
          <p:cNvSpPr>
            <a:spLocks noChangeArrowheads="1"/>
          </p:cNvSpPr>
          <p:nvPr/>
        </p:nvSpPr>
        <p:spPr bwMode="auto">
          <a:xfrm>
            <a:off x="3029744" y="4602088"/>
            <a:ext cx="762000" cy="381000"/>
          </a:xfrm>
          <a:prstGeom prst="rect">
            <a:avLst/>
          </a:prstGeom>
          <a:noFill/>
          <a:ln w="12700">
            <a:solidFill>
              <a:schemeClr val="tx1"/>
            </a:solidFill>
            <a:miter lim="800000"/>
            <a:headEnd/>
            <a:tailEnd/>
          </a:ln>
        </p:spPr>
        <p:txBody>
          <a:bodyPr wrap="none" anchor="ctr"/>
          <a:lstStyle/>
          <a:p>
            <a:pPr algn="ctr" eaLnBrk="0" hangingPunct="0">
              <a:buNone/>
            </a:pPr>
            <a:r>
              <a:rPr lang="zh-CN" altLang="en-US" sz="2000"/>
              <a:t>0</a:t>
            </a:r>
          </a:p>
        </p:txBody>
      </p:sp>
      <p:sp>
        <p:nvSpPr>
          <p:cNvPr id="61" name="Rectangle 56"/>
          <p:cNvSpPr>
            <a:spLocks noChangeArrowheads="1"/>
          </p:cNvSpPr>
          <p:nvPr/>
        </p:nvSpPr>
        <p:spPr bwMode="auto">
          <a:xfrm>
            <a:off x="3791744" y="1916832"/>
            <a:ext cx="762000" cy="381000"/>
          </a:xfrm>
          <a:prstGeom prst="rect">
            <a:avLst/>
          </a:prstGeom>
          <a:noFill/>
          <a:ln w="12700">
            <a:solidFill>
              <a:schemeClr val="tx1"/>
            </a:solidFill>
            <a:miter lim="800000"/>
            <a:headEnd/>
            <a:tailEnd/>
          </a:ln>
        </p:spPr>
        <p:txBody>
          <a:bodyPr wrap="none" anchor="ctr"/>
          <a:lstStyle/>
          <a:p>
            <a:pPr algn="ctr" eaLnBrk="0" hangingPunct="0">
              <a:buNone/>
            </a:pPr>
            <a:r>
              <a:rPr lang="zh-CN" altLang="en-US" dirty="0"/>
              <a:t>脏位</a:t>
            </a:r>
          </a:p>
        </p:txBody>
      </p:sp>
      <p:sp>
        <p:nvSpPr>
          <p:cNvPr id="62" name="Rectangle 60"/>
          <p:cNvSpPr>
            <a:spLocks noChangeArrowheads="1"/>
          </p:cNvSpPr>
          <p:nvPr/>
        </p:nvSpPr>
        <p:spPr bwMode="auto">
          <a:xfrm>
            <a:off x="3791744" y="2297832"/>
            <a:ext cx="762000" cy="381000"/>
          </a:xfrm>
          <a:prstGeom prst="rect">
            <a:avLst/>
          </a:prstGeom>
          <a:noFill/>
          <a:ln w="12700">
            <a:solidFill>
              <a:schemeClr val="tx1"/>
            </a:solidFill>
            <a:miter lim="800000"/>
            <a:headEnd/>
            <a:tailEnd/>
          </a:ln>
        </p:spPr>
        <p:txBody>
          <a:bodyPr wrap="none" anchor="ctr"/>
          <a:lstStyle/>
          <a:p>
            <a:pPr algn="ctr" eaLnBrk="0" hangingPunct="0">
              <a:buNone/>
            </a:pPr>
            <a:r>
              <a:rPr lang="zh-CN" altLang="en-US" sz="2000"/>
              <a:t>1</a:t>
            </a:r>
          </a:p>
        </p:txBody>
      </p:sp>
      <p:sp>
        <p:nvSpPr>
          <p:cNvPr id="63" name="Rectangle 61"/>
          <p:cNvSpPr>
            <a:spLocks noChangeArrowheads="1"/>
          </p:cNvSpPr>
          <p:nvPr/>
        </p:nvSpPr>
        <p:spPr bwMode="auto">
          <a:xfrm>
            <a:off x="3791744" y="2678832"/>
            <a:ext cx="762000" cy="381000"/>
          </a:xfrm>
          <a:prstGeom prst="rect">
            <a:avLst/>
          </a:prstGeom>
          <a:noFill/>
          <a:ln w="12700">
            <a:solidFill>
              <a:schemeClr val="tx1"/>
            </a:solidFill>
            <a:miter lim="800000"/>
            <a:headEnd/>
            <a:tailEnd/>
          </a:ln>
        </p:spPr>
        <p:txBody>
          <a:bodyPr wrap="none" anchor="ctr"/>
          <a:lstStyle/>
          <a:p>
            <a:pPr algn="ctr" eaLnBrk="0" hangingPunct="0">
              <a:buNone/>
            </a:pPr>
            <a:r>
              <a:rPr lang="en-US" altLang="zh-CN" sz="2000" dirty="0"/>
              <a:t>0</a:t>
            </a:r>
            <a:endParaRPr lang="zh-CN" altLang="en-US" sz="2000" dirty="0"/>
          </a:p>
        </p:txBody>
      </p:sp>
      <p:sp>
        <p:nvSpPr>
          <p:cNvPr id="64" name="Rectangle 62"/>
          <p:cNvSpPr>
            <a:spLocks noChangeArrowheads="1"/>
          </p:cNvSpPr>
          <p:nvPr/>
        </p:nvSpPr>
        <p:spPr bwMode="auto">
          <a:xfrm>
            <a:off x="3791744" y="3059832"/>
            <a:ext cx="762000" cy="381000"/>
          </a:xfrm>
          <a:prstGeom prst="rect">
            <a:avLst/>
          </a:prstGeom>
          <a:noFill/>
          <a:ln w="12700">
            <a:solidFill>
              <a:schemeClr val="tx1"/>
            </a:solidFill>
            <a:miter lim="800000"/>
            <a:headEnd/>
            <a:tailEnd/>
          </a:ln>
        </p:spPr>
        <p:txBody>
          <a:bodyPr wrap="none" anchor="ctr"/>
          <a:lstStyle/>
          <a:p>
            <a:pPr algn="ctr" eaLnBrk="0" hangingPunct="0">
              <a:buNone/>
            </a:pPr>
            <a:r>
              <a:rPr lang="zh-CN" altLang="en-US" sz="2000"/>
              <a:t>1</a:t>
            </a:r>
          </a:p>
        </p:txBody>
      </p:sp>
      <p:sp>
        <p:nvSpPr>
          <p:cNvPr id="65" name="Rectangle 64"/>
          <p:cNvSpPr>
            <a:spLocks noChangeArrowheads="1"/>
          </p:cNvSpPr>
          <p:nvPr/>
        </p:nvSpPr>
        <p:spPr bwMode="auto">
          <a:xfrm>
            <a:off x="3791744" y="3440832"/>
            <a:ext cx="762000" cy="381000"/>
          </a:xfrm>
          <a:prstGeom prst="rect">
            <a:avLst/>
          </a:prstGeom>
          <a:noFill/>
          <a:ln w="12700">
            <a:solidFill>
              <a:schemeClr val="tx1"/>
            </a:solidFill>
            <a:miter lim="800000"/>
            <a:headEnd/>
            <a:tailEnd/>
          </a:ln>
        </p:spPr>
        <p:txBody>
          <a:bodyPr wrap="none" anchor="ctr"/>
          <a:lstStyle/>
          <a:p>
            <a:pPr algn="ctr" eaLnBrk="0" hangingPunct="0">
              <a:buNone/>
            </a:pPr>
            <a:r>
              <a:rPr lang="zh-CN" altLang="en-US" sz="2000" dirty="0"/>
              <a:t>1</a:t>
            </a:r>
          </a:p>
        </p:txBody>
      </p:sp>
      <p:sp>
        <p:nvSpPr>
          <p:cNvPr id="66" name="Rectangle 66"/>
          <p:cNvSpPr>
            <a:spLocks noChangeArrowheads="1"/>
          </p:cNvSpPr>
          <p:nvPr/>
        </p:nvSpPr>
        <p:spPr bwMode="auto">
          <a:xfrm>
            <a:off x="3791744" y="3821832"/>
            <a:ext cx="762000" cy="381000"/>
          </a:xfrm>
          <a:prstGeom prst="rect">
            <a:avLst/>
          </a:prstGeom>
          <a:noFill/>
          <a:ln w="12700">
            <a:solidFill>
              <a:schemeClr val="tx1"/>
            </a:solidFill>
            <a:miter lim="800000"/>
            <a:headEnd/>
            <a:tailEnd/>
          </a:ln>
        </p:spPr>
        <p:txBody>
          <a:bodyPr wrap="none" anchor="ctr"/>
          <a:lstStyle/>
          <a:p>
            <a:pPr algn="ctr" eaLnBrk="0" hangingPunct="0">
              <a:buNone/>
            </a:pPr>
            <a:r>
              <a:rPr lang="en-US" altLang="zh-CN" sz="2000" dirty="0"/>
              <a:t>1</a:t>
            </a:r>
            <a:endParaRPr lang="zh-CN" altLang="en-US" sz="2000" dirty="0"/>
          </a:p>
        </p:txBody>
      </p:sp>
      <p:sp>
        <p:nvSpPr>
          <p:cNvPr id="67" name="Rectangle 64"/>
          <p:cNvSpPr>
            <a:spLocks noChangeArrowheads="1"/>
          </p:cNvSpPr>
          <p:nvPr/>
        </p:nvSpPr>
        <p:spPr bwMode="auto">
          <a:xfrm>
            <a:off x="3791744" y="4213945"/>
            <a:ext cx="762000" cy="381000"/>
          </a:xfrm>
          <a:prstGeom prst="rect">
            <a:avLst/>
          </a:prstGeom>
          <a:noFill/>
          <a:ln w="12700">
            <a:solidFill>
              <a:schemeClr val="tx1"/>
            </a:solidFill>
            <a:miter lim="800000"/>
            <a:headEnd/>
            <a:tailEnd/>
          </a:ln>
        </p:spPr>
        <p:txBody>
          <a:bodyPr wrap="none" anchor="ctr"/>
          <a:lstStyle/>
          <a:p>
            <a:pPr algn="ctr" eaLnBrk="0" hangingPunct="0">
              <a:buNone/>
            </a:pPr>
            <a:r>
              <a:rPr lang="en-US" altLang="zh-CN" sz="2000"/>
              <a:t>0</a:t>
            </a:r>
            <a:endParaRPr lang="zh-CN" altLang="en-US" sz="2000"/>
          </a:p>
        </p:txBody>
      </p:sp>
      <p:sp>
        <p:nvSpPr>
          <p:cNvPr id="68" name="Rectangle 66"/>
          <p:cNvSpPr>
            <a:spLocks noChangeArrowheads="1"/>
          </p:cNvSpPr>
          <p:nvPr/>
        </p:nvSpPr>
        <p:spPr bwMode="auto">
          <a:xfrm>
            <a:off x="3791744" y="4594945"/>
            <a:ext cx="762000" cy="381000"/>
          </a:xfrm>
          <a:prstGeom prst="rect">
            <a:avLst/>
          </a:prstGeom>
          <a:noFill/>
          <a:ln w="12700">
            <a:solidFill>
              <a:schemeClr val="tx1"/>
            </a:solidFill>
            <a:miter lim="800000"/>
            <a:headEnd/>
            <a:tailEnd/>
          </a:ln>
        </p:spPr>
        <p:txBody>
          <a:bodyPr wrap="none" anchor="ctr"/>
          <a:lstStyle/>
          <a:p>
            <a:pPr algn="ctr" eaLnBrk="0" hangingPunct="0">
              <a:buNone/>
            </a:pPr>
            <a:r>
              <a:rPr lang="zh-CN" altLang="en-US" sz="2000"/>
              <a:t>0</a:t>
            </a:r>
          </a:p>
        </p:txBody>
      </p:sp>
    </p:spTree>
    <p:extLst>
      <p:ext uri="{BB962C8B-B14F-4D97-AF65-F5344CB8AC3E}">
        <p14:creationId xmlns:p14="http://schemas.microsoft.com/office/powerpoint/2010/main" val="154539073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FF0000">
            <a:alpha val="50000"/>
          </a:srgbClr>
        </a:solidFill>
        <a:effectLst/>
      </p:bgPr>
    </p:bg>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a:xfrm>
            <a:off x="442764" y="188640"/>
            <a:ext cx="5257800" cy="373063"/>
          </a:xfrm>
        </p:spPr>
        <p:txBody>
          <a:bodyPr/>
          <a:lstStyle/>
          <a:p>
            <a:r>
              <a:rPr lang="zh-CN" altLang="en-US" dirty="0"/>
              <a:t>页式虚拟存储器</a:t>
            </a:r>
          </a:p>
        </p:txBody>
      </p:sp>
      <p:pic>
        <p:nvPicPr>
          <p:cNvPr id="2" name="图片 1"/>
          <p:cNvPicPr>
            <a:picLocks noChangeAspect="1"/>
          </p:cNvPicPr>
          <p:nvPr/>
        </p:nvPicPr>
        <p:blipFill>
          <a:blip r:embed="rId2"/>
          <a:stretch>
            <a:fillRect/>
          </a:stretch>
        </p:blipFill>
        <p:spPr>
          <a:xfrm>
            <a:off x="1755192" y="1772817"/>
            <a:ext cx="8120509" cy="4608511"/>
          </a:xfrm>
          <a:prstGeom prst="rect">
            <a:avLst/>
          </a:prstGeom>
        </p:spPr>
      </p:pic>
      <p:sp>
        <p:nvSpPr>
          <p:cNvPr id="3" name="矩形 2"/>
          <p:cNvSpPr/>
          <p:nvPr/>
        </p:nvSpPr>
        <p:spPr>
          <a:xfrm>
            <a:off x="6240016" y="5373216"/>
            <a:ext cx="5721475" cy="353943"/>
          </a:xfrm>
          <a:prstGeom prst="rect">
            <a:avLst/>
          </a:prstGeom>
        </p:spPr>
        <p:txBody>
          <a:bodyPr wrap="square">
            <a:spAutoFit/>
          </a:bodyPr>
          <a:lstStyle/>
          <a:p>
            <a:pPr>
              <a:buNone/>
            </a:pPr>
            <a:r>
              <a:rPr lang="zh-CN" altLang="en-US" sz="2000" dirty="0">
                <a:latin typeface="黑体" panose="02010609060101010101" pitchFamily="49" charset="-122"/>
                <a:ea typeface="黑体" panose="02010609060101010101" pitchFamily="49" charset="-122"/>
              </a:rPr>
              <a:t>②</a:t>
            </a:r>
            <a:r>
              <a:rPr lang="zh-CN" altLang="en-US" sz="2000" dirty="0">
                <a:solidFill>
                  <a:srgbClr val="000000"/>
                </a:solidFill>
                <a:latin typeface="黑体" panose="02010609060101010101" pitchFamily="49" charset="-122"/>
                <a:ea typeface="黑体" panose="02010609060101010101" pitchFamily="49" charset="-122"/>
              </a:rPr>
              <a:t>根据实地址，访问主存中的物理页 </a:t>
            </a:r>
            <a:endParaRPr lang="zh-CN" altLang="en-US" sz="2000" dirty="0">
              <a:latin typeface="黑体" panose="02010609060101010101" pitchFamily="49" charset="-122"/>
              <a:ea typeface="黑体" panose="02010609060101010101" pitchFamily="49" charset="-122"/>
            </a:endParaRPr>
          </a:p>
        </p:txBody>
      </p:sp>
      <p:sp>
        <p:nvSpPr>
          <p:cNvPr id="4" name="矩形 3"/>
          <p:cNvSpPr/>
          <p:nvPr/>
        </p:nvSpPr>
        <p:spPr>
          <a:xfrm>
            <a:off x="3916505" y="1738936"/>
            <a:ext cx="5721475" cy="353943"/>
          </a:xfrm>
          <a:prstGeom prst="rect">
            <a:avLst/>
          </a:prstGeom>
        </p:spPr>
        <p:txBody>
          <a:bodyPr wrap="square">
            <a:spAutoFit/>
          </a:bodyPr>
          <a:lstStyle/>
          <a:p>
            <a:pPr>
              <a:buNone/>
            </a:pPr>
            <a:r>
              <a:rPr lang="zh-CN" altLang="en-US" sz="2000" dirty="0">
                <a:latin typeface="黑体" panose="02010609060101010101" pitchFamily="49" charset="-122"/>
                <a:ea typeface="黑体" panose="02010609060101010101" pitchFamily="49" charset="-122"/>
              </a:rPr>
              <a:t>①</a:t>
            </a:r>
            <a:r>
              <a:rPr lang="zh-CN" altLang="en-US" sz="2000" dirty="0">
                <a:solidFill>
                  <a:srgbClr val="000000"/>
                </a:solidFill>
                <a:latin typeface="黑体" panose="02010609060101010101" pitchFamily="49" charset="-122"/>
                <a:ea typeface="黑体" panose="02010609060101010101" pitchFamily="49" charset="-122"/>
              </a:rPr>
              <a:t> 根据虚地址，访问主存中的页表 </a:t>
            </a:r>
            <a:endParaRPr lang="zh-CN" altLang="en-US" sz="2000" dirty="0">
              <a:latin typeface="黑体" panose="02010609060101010101" pitchFamily="49" charset="-122"/>
              <a:ea typeface="黑体" panose="02010609060101010101" pitchFamily="49" charset="-122"/>
            </a:endParaRPr>
          </a:p>
        </p:txBody>
      </p:sp>
      <p:sp>
        <p:nvSpPr>
          <p:cNvPr id="73" name="Rectangle 59"/>
          <p:cNvSpPr txBox="1">
            <a:spLocks noChangeArrowheads="1"/>
          </p:cNvSpPr>
          <p:nvPr/>
        </p:nvSpPr>
        <p:spPr bwMode="auto">
          <a:xfrm>
            <a:off x="741610" y="931122"/>
            <a:ext cx="8072438" cy="584097"/>
          </a:xfrm>
          <a:prstGeom prst="rect">
            <a:avLst/>
          </a:prstGeom>
          <a:noFill/>
          <a:ln w="12700">
            <a:noFill/>
            <a:miter lim="800000"/>
            <a:headEnd/>
            <a:tailEnd/>
          </a:ln>
        </p:spPr>
        <p:txBody>
          <a:bodyPr vert="horz" wrap="square" lIns="63500" tIns="97200" rIns="63500" bIns="97200" numCol="1" anchor="t" anchorCtr="0" compatLnSpc="1">
            <a:prstTxWarp prst="textNoShape">
              <a:avLst/>
            </a:prstTxWarp>
            <a:spAutoFit/>
          </a:bodyPr>
          <a:lstStyle>
            <a:lvl1pPr marL="284163" indent="-284163" algn="l" rtl="0" eaLnBrk="0" fontAlgn="base" hangingPunct="0">
              <a:lnSpc>
                <a:spcPct val="75000"/>
              </a:lnSpc>
              <a:spcBef>
                <a:spcPct val="65000"/>
              </a:spcBef>
              <a:spcAft>
                <a:spcPct val="0"/>
              </a:spcAft>
              <a:buClr>
                <a:srgbClr val="FF0000"/>
              </a:buClr>
              <a:buSzPct val="100000"/>
              <a:buFont typeface="Wingdings" pitchFamily="2" charset="2"/>
              <a:buChar char="v"/>
              <a:defRPr sz="2400" b="1">
                <a:solidFill>
                  <a:schemeClr val="tx1"/>
                </a:solidFill>
                <a:latin typeface="+mn-lt"/>
                <a:ea typeface="+mn-ea"/>
                <a:cs typeface="+mn-cs"/>
              </a:defRPr>
            </a:lvl1pPr>
            <a:lvl2pPr marL="668338" indent="-193675" algn="l" rtl="0" eaLnBrk="0" fontAlgn="base" hangingPunct="0">
              <a:lnSpc>
                <a:spcPct val="85000"/>
              </a:lnSpc>
              <a:spcBef>
                <a:spcPct val="40000"/>
              </a:spcBef>
              <a:spcAft>
                <a:spcPct val="0"/>
              </a:spcAft>
              <a:buClr>
                <a:srgbClr val="001ADC"/>
              </a:buClr>
              <a:buSzPct val="100000"/>
              <a:buFont typeface="Wingdings" pitchFamily="2" charset="2"/>
              <a:buChar char="Ø"/>
              <a:defRPr b="1">
                <a:solidFill>
                  <a:schemeClr val="tx1"/>
                </a:solidFill>
                <a:latin typeface="+mn-lt"/>
              </a:defRPr>
            </a:lvl2pPr>
            <a:lvl3pPr marL="1050925" indent="-192088" algn="l" rtl="0" eaLnBrk="0" fontAlgn="base" hangingPunct="0">
              <a:lnSpc>
                <a:spcPct val="85000"/>
              </a:lnSpc>
              <a:spcBef>
                <a:spcPct val="40000"/>
              </a:spcBef>
              <a:spcAft>
                <a:spcPct val="0"/>
              </a:spcAft>
              <a:buClr>
                <a:srgbClr val="05AD01"/>
              </a:buClr>
              <a:buSzPct val="100000"/>
              <a:buFont typeface="Wingdings" pitchFamily="2" charset="2"/>
              <a:buChar char="§"/>
              <a:defRPr b="1">
                <a:solidFill>
                  <a:schemeClr val="tx1"/>
                </a:solidFill>
                <a:latin typeface="+mn-lt"/>
              </a:defRPr>
            </a:lvl3pPr>
            <a:lvl4pPr marL="1968500" indent="-342900" algn="l" rtl="0" eaLnBrk="0" fontAlgn="base" hangingPunct="0">
              <a:spcBef>
                <a:spcPct val="20000"/>
              </a:spcBef>
              <a:spcAft>
                <a:spcPct val="0"/>
              </a:spcAft>
              <a:buChar char="–"/>
              <a:defRPr sz="2000">
                <a:solidFill>
                  <a:schemeClr val="tx1"/>
                </a:solidFill>
                <a:latin typeface="Times New Roman" pitchFamily="18" charset="0"/>
              </a:defRPr>
            </a:lvl4pPr>
            <a:lvl5pPr marL="2501900" indent="-342900" algn="l" rtl="0" eaLnBrk="0" fontAlgn="base" hangingPunct="0">
              <a:spcBef>
                <a:spcPct val="20000"/>
              </a:spcBef>
              <a:spcAft>
                <a:spcPct val="0"/>
              </a:spcAft>
              <a:buChar char="»"/>
              <a:defRPr sz="2000">
                <a:solidFill>
                  <a:schemeClr val="tx1"/>
                </a:solidFill>
                <a:latin typeface="Times New Roman" pitchFamily="18" charset="0"/>
              </a:defRPr>
            </a:lvl5pPr>
            <a:lvl6pPr marL="2959100" indent="-342900" algn="l" rtl="0" eaLnBrk="0" fontAlgn="base" hangingPunct="0">
              <a:spcBef>
                <a:spcPct val="20000"/>
              </a:spcBef>
              <a:spcAft>
                <a:spcPct val="0"/>
              </a:spcAft>
              <a:buChar char="»"/>
              <a:defRPr sz="2000">
                <a:solidFill>
                  <a:schemeClr val="tx1"/>
                </a:solidFill>
                <a:latin typeface="Times New Roman" pitchFamily="18" charset="0"/>
              </a:defRPr>
            </a:lvl6pPr>
            <a:lvl7pPr marL="3416300" indent="-342900" algn="l" rtl="0" eaLnBrk="0" fontAlgn="base" hangingPunct="0">
              <a:spcBef>
                <a:spcPct val="20000"/>
              </a:spcBef>
              <a:spcAft>
                <a:spcPct val="0"/>
              </a:spcAft>
              <a:buChar char="»"/>
              <a:defRPr sz="2000">
                <a:solidFill>
                  <a:schemeClr val="tx1"/>
                </a:solidFill>
                <a:latin typeface="Times New Roman" pitchFamily="18" charset="0"/>
              </a:defRPr>
            </a:lvl7pPr>
            <a:lvl8pPr marL="3873500" indent="-342900" algn="l" rtl="0" eaLnBrk="0" fontAlgn="base" hangingPunct="0">
              <a:spcBef>
                <a:spcPct val="20000"/>
              </a:spcBef>
              <a:spcAft>
                <a:spcPct val="0"/>
              </a:spcAft>
              <a:buChar char="»"/>
              <a:defRPr sz="2000">
                <a:solidFill>
                  <a:schemeClr val="tx1"/>
                </a:solidFill>
                <a:latin typeface="Times New Roman" pitchFamily="18" charset="0"/>
              </a:defRPr>
            </a:lvl8pPr>
            <a:lvl9pPr marL="4330700" indent="-342900" algn="l" rtl="0" eaLnBrk="0" fontAlgn="base" hangingPunct="0">
              <a:spcBef>
                <a:spcPct val="20000"/>
              </a:spcBef>
              <a:spcAft>
                <a:spcPct val="0"/>
              </a:spcAft>
              <a:buChar char="»"/>
              <a:defRPr sz="2000">
                <a:solidFill>
                  <a:schemeClr val="tx1"/>
                </a:solidFill>
                <a:latin typeface="Times New Roman" pitchFamily="18" charset="0"/>
              </a:defRPr>
            </a:lvl9pPr>
          </a:lstStyle>
          <a:p>
            <a:pPr>
              <a:lnSpc>
                <a:spcPct val="105000"/>
              </a:lnSpc>
              <a:spcBef>
                <a:spcPct val="40000"/>
              </a:spcBef>
            </a:pPr>
            <a:r>
              <a:rPr lang="zh-CN" altLang="en-US" kern="0" dirty="0">
                <a:latin typeface="黑体" panose="02010609060101010101" pitchFamily="49" charset="-122"/>
                <a:ea typeface="黑体" panose="02010609060101010101" pitchFamily="49" charset="-122"/>
              </a:rPr>
              <a:t>虚实地址的转换 </a:t>
            </a:r>
            <a:r>
              <a:rPr lang="en-US" altLang="zh-CN" kern="0" dirty="0">
                <a:latin typeface="黑体" panose="02010609060101010101" pitchFamily="49" charset="-122"/>
                <a:ea typeface="黑体" panose="02010609060101010101" pitchFamily="49" charset="-122"/>
              </a:rPr>
              <a:t>—— </a:t>
            </a:r>
            <a:r>
              <a:rPr lang="zh-CN" altLang="en-US" kern="0" dirty="0">
                <a:latin typeface="黑体" panose="02010609060101010101" pitchFamily="49" charset="-122"/>
                <a:ea typeface="黑体" panose="02010609060101010101" pitchFamily="49" charset="-122"/>
              </a:rPr>
              <a:t>访存次数问题</a:t>
            </a:r>
          </a:p>
        </p:txBody>
      </p:sp>
      <p:sp>
        <p:nvSpPr>
          <p:cNvPr id="5" name="文本框 4"/>
          <p:cNvSpPr txBox="1"/>
          <p:nvPr/>
        </p:nvSpPr>
        <p:spPr>
          <a:xfrm>
            <a:off x="3297925" y="6415209"/>
            <a:ext cx="2520280" cy="353943"/>
          </a:xfrm>
          <a:prstGeom prst="rect">
            <a:avLst/>
          </a:prstGeom>
          <a:noFill/>
        </p:spPr>
        <p:txBody>
          <a:bodyPr wrap="square" rtlCol="0">
            <a:spAutoFit/>
          </a:bodyPr>
          <a:lstStyle/>
          <a:p>
            <a:pPr algn="ctr">
              <a:buNone/>
            </a:pPr>
            <a:r>
              <a:rPr lang="zh-CN" altLang="en-US" sz="2000" dirty="0">
                <a:latin typeface="黑体" panose="02010609060101010101" pitchFamily="49" charset="-122"/>
                <a:ea typeface="黑体" panose="02010609060101010101" pitchFamily="49" charset="-122"/>
              </a:rPr>
              <a:t>页表</a:t>
            </a:r>
          </a:p>
        </p:txBody>
      </p:sp>
    </p:spTree>
    <p:extLst>
      <p:ext uri="{BB962C8B-B14F-4D97-AF65-F5344CB8AC3E}">
        <p14:creationId xmlns:p14="http://schemas.microsoft.com/office/powerpoint/2010/main" val="41272256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a:xfrm>
            <a:off x="119336" y="188640"/>
            <a:ext cx="5257800" cy="373062"/>
          </a:xfrm>
        </p:spPr>
        <p:txBody>
          <a:bodyPr/>
          <a:lstStyle/>
          <a:p>
            <a:r>
              <a:rPr lang="zh-CN" altLang="en-US"/>
              <a:t>磁表面存储原理</a:t>
            </a:r>
            <a:endParaRPr lang="en-US" altLang="zh-CN"/>
          </a:p>
        </p:txBody>
      </p:sp>
      <p:sp>
        <p:nvSpPr>
          <p:cNvPr id="16387" name="Rectangle 3"/>
          <p:cNvSpPr>
            <a:spLocks noGrp="1" noChangeArrowheads="1"/>
          </p:cNvSpPr>
          <p:nvPr>
            <p:ph type="body" idx="1"/>
          </p:nvPr>
        </p:nvSpPr>
        <p:spPr>
          <a:xfrm>
            <a:off x="551384" y="891610"/>
            <a:ext cx="4320480" cy="4760278"/>
          </a:xfrm>
        </p:spPr>
        <p:txBody>
          <a:bodyPr/>
          <a:lstStyle/>
          <a:p>
            <a:pPr>
              <a:lnSpc>
                <a:spcPct val="100000"/>
              </a:lnSpc>
            </a:pPr>
            <a:r>
              <a:rPr lang="zh-CN" altLang="en-US" dirty="0"/>
              <a:t>磁记录原理： </a:t>
            </a:r>
            <a:endParaRPr lang="en-US" altLang="zh-CN" dirty="0"/>
          </a:p>
          <a:p>
            <a:pPr lvl="1">
              <a:lnSpc>
                <a:spcPct val="100000"/>
              </a:lnSpc>
            </a:pPr>
            <a:r>
              <a:rPr lang="zh-CN" altLang="en-US" dirty="0"/>
              <a:t>通过磁头与介质的相对运动完成读写操作 </a:t>
            </a:r>
          </a:p>
          <a:p>
            <a:pPr>
              <a:lnSpc>
                <a:spcPct val="100000"/>
              </a:lnSpc>
            </a:pPr>
            <a:r>
              <a:rPr lang="zh-CN" altLang="en-US" dirty="0"/>
              <a:t>写入操作</a:t>
            </a:r>
            <a:r>
              <a:rPr lang="en-US" altLang="zh-CN" dirty="0"/>
              <a:t>: </a:t>
            </a:r>
            <a:r>
              <a:rPr lang="zh-CN" altLang="en-US" dirty="0"/>
              <a:t>磁化过程 </a:t>
            </a:r>
            <a:endParaRPr lang="en-US" altLang="zh-CN" dirty="0"/>
          </a:p>
          <a:p>
            <a:pPr lvl="1">
              <a:lnSpc>
                <a:spcPct val="100000"/>
              </a:lnSpc>
            </a:pPr>
            <a:r>
              <a:rPr lang="zh-CN" altLang="en-US" dirty="0"/>
              <a:t>根据写入代码，确定写入驱动电流的方向，使磁表面被磁化的极性方向不同，以记录“</a:t>
            </a:r>
            <a:r>
              <a:rPr lang="en-US" altLang="zh-CN" dirty="0"/>
              <a:t>0</a:t>
            </a:r>
            <a:r>
              <a:rPr lang="zh-CN" altLang="en-US" dirty="0"/>
              <a:t>”和“</a:t>
            </a:r>
            <a:r>
              <a:rPr lang="en-US" altLang="zh-CN" dirty="0"/>
              <a:t>1</a:t>
            </a:r>
            <a:r>
              <a:rPr lang="zh-CN" altLang="en-US" dirty="0"/>
              <a:t>” </a:t>
            </a:r>
          </a:p>
          <a:p>
            <a:pPr>
              <a:lnSpc>
                <a:spcPct val="100000"/>
              </a:lnSpc>
            </a:pPr>
            <a:r>
              <a:rPr lang="zh-CN" altLang="en-US" dirty="0"/>
              <a:t>读出操作：感应过程 </a:t>
            </a:r>
            <a:endParaRPr lang="en-US" altLang="zh-CN" dirty="0"/>
          </a:p>
          <a:p>
            <a:pPr lvl="1">
              <a:lnSpc>
                <a:spcPct val="100000"/>
              </a:lnSpc>
            </a:pPr>
            <a:r>
              <a:rPr lang="zh-CN" altLang="en-US" dirty="0"/>
              <a:t>磁头相对磁化单元做切割磁力线运动，磁化单元的极性决定了感应电势的方向，以此区别“</a:t>
            </a:r>
            <a:r>
              <a:rPr lang="en-US" altLang="zh-CN" dirty="0"/>
              <a:t>0</a:t>
            </a:r>
            <a:r>
              <a:rPr lang="zh-CN" altLang="en-US" dirty="0"/>
              <a:t>”和“</a:t>
            </a:r>
            <a:r>
              <a:rPr lang="en-US" altLang="zh-CN" dirty="0"/>
              <a:t>1</a:t>
            </a:r>
            <a:r>
              <a:rPr lang="zh-CN" altLang="en-US" dirty="0"/>
              <a:t>” </a:t>
            </a:r>
          </a:p>
        </p:txBody>
      </p:sp>
      <p:pic>
        <p:nvPicPr>
          <p:cNvPr id="3" name="图片 2"/>
          <p:cNvPicPr>
            <a:picLocks noChangeAspect="1"/>
          </p:cNvPicPr>
          <p:nvPr/>
        </p:nvPicPr>
        <p:blipFill>
          <a:blip r:embed="rId3"/>
          <a:stretch>
            <a:fillRect/>
          </a:stretch>
        </p:blipFill>
        <p:spPr>
          <a:xfrm>
            <a:off x="5672584" y="764704"/>
            <a:ext cx="5004365" cy="2861804"/>
          </a:xfrm>
          <a:prstGeom prst="rect">
            <a:avLst/>
          </a:prstGeom>
        </p:spPr>
      </p:pic>
      <p:pic>
        <p:nvPicPr>
          <p:cNvPr id="4" name="图片 3"/>
          <p:cNvPicPr>
            <a:picLocks noChangeAspect="1"/>
          </p:cNvPicPr>
          <p:nvPr/>
        </p:nvPicPr>
        <p:blipFill>
          <a:blip r:embed="rId4"/>
          <a:stretch>
            <a:fillRect/>
          </a:stretch>
        </p:blipFill>
        <p:spPr>
          <a:xfrm>
            <a:off x="5672584" y="3789040"/>
            <a:ext cx="5004344" cy="2996952"/>
          </a:xfrm>
          <a:prstGeom prst="rect">
            <a:avLst/>
          </a:prstGeom>
        </p:spPr>
      </p:pic>
    </p:spTree>
    <p:extLst>
      <p:ext uri="{BB962C8B-B14F-4D97-AF65-F5344CB8AC3E}">
        <p14:creationId xmlns:p14="http://schemas.microsoft.com/office/powerpoint/2010/main" val="257215493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a:xfrm>
            <a:off x="263352" y="260648"/>
            <a:ext cx="5257800" cy="373063"/>
          </a:xfrm>
        </p:spPr>
        <p:txBody>
          <a:bodyPr/>
          <a:lstStyle/>
          <a:p>
            <a:r>
              <a:rPr lang="zh-CN" altLang="en-US"/>
              <a:t>页式虚拟存储器</a:t>
            </a:r>
          </a:p>
        </p:txBody>
      </p:sp>
      <p:pic>
        <p:nvPicPr>
          <p:cNvPr id="1638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4098" y="836712"/>
            <a:ext cx="9854108" cy="5210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6673942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PhAnim="0">
  <p:cSld>
    <p:bg>
      <p:bgPr>
        <a:solidFill>
          <a:srgbClr val="00B050">
            <a:alpha val="50000"/>
          </a:srgbClr>
        </a:solidFill>
        <a:effectLst/>
      </p:bgPr>
    </p:bg>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a:xfrm>
            <a:off x="80054" y="211557"/>
            <a:ext cx="5257800" cy="373063"/>
          </a:xfrm>
        </p:spPr>
        <p:txBody>
          <a:bodyPr/>
          <a:lstStyle/>
          <a:p>
            <a:r>
              <a:rPr lang="zh-CN" altLang="en-US" dirty="0"/>
              <a:t>页式虚拟存储器</a:t>
            </a:r>
          </a:p>
        </p:txBody>
      </p:sp>
      <p:sp>
        <p:nvSpPr>
          <p:cNvPr id="333883" name="Rectangle 59"/>
          <p:cNvSpPr>
            <a:spLocks noGrp="1" noChangeArrowheads="1"/>
          </p:cNvSpPr>
          <p:nvPr>
            <p:ph type="body" idx="1"/>
          </p:nvPr>
        </p:nvSpPr>
        <p:spPr>
          <a:xfrm>
            <a:off x="335360" y="777081"/>
            <a:ext cx="11161240" cy="1424327"/>
          </a:xfrm>
        </p:spPr>
        <p:txBody>
          <a:bodyPr vert="horz" wrap="square" lIns="63500" tIns="97200" rIns="63500" bIns="97200" numCol="1" anchor="t" anchorCtr="0" compatLnSpc="1">
            <a:spAutoFit/>
          </a:bodyPr>
          <a:lstStyle/>
          <a:p>
            <a:pPr>
              <a:lnSpc>
                <a:spcPct val="105000"/>
              </a:lnSpc>
              <a:spcBef>
                <a:spcPct val="40000"/>
              </a:spcBef>
            </a:pPr>
            <a:r>
              <a:rPr lang="zh-CN" altLang="en-US" sz="2000" dirty="0">
                <a:ea typeface="宋体" pitchFamily="2" charset="-122"/>
              </a:rPr>
              <a:t>多级页表</a:t>
            </a:r>
            <a:endParaRPr lang="en-US" altLang="zh-CN" sz="2000" dirty="0">
              <a:ea typeface="宋体" pitchFamily="2" charset="-122"/>
            </a:endParaRPr>
          </a:p>
          <a:p>
            <a:pPr lvl="1">
              <a:lnSpc>
                <a:spcPct val="105000"/>
              </a:lnSpc>
            </a:pPr>
            <a:r>
              <a:rPr lang="zh-CN" altLang="en-US" dirty="0">
                <a:ea typeface="宋体" pitchFamily="2" charset="-122"/>
              </a:rPr>
              <a:t>页面大小为</a:t>
            </a:r>
            <a:r>
              <a:rPr lang="en-US" altLang="zh-CN" dirty="0">
                <a:ea typeface="宋体" pitchFamily="2" charset="-122"/>
              </a:rPr>
              <a:t>4KB</a:t>
            </a:r>
            <a:r>
              <a:rPr lang="zh-CN" altLang="en-US" dirty="0">
                <a:ea typeface="宋体" pitchFamily="2" charset="-122"/>
              </a:rPr>
              <a:t>的</a:t>
            </a:r>
            <a:r>
              <a:rPr lang="en-US" altLang="zh-CN" dirty="0">
                <a:ea typeface="宋体" pitchFamily="2" charset="-122"/>
              </a:rPr>
              <a:t>2GB</a:t>
            </a:r>
            <a:r>
              <a:rPr lang="zh-CN" altLang="en-US" dirty="0">
                <a:ea typeface="宋体" pitchFamily="2" charset="-122"/>
              </a:rPr>
              <a:t>虚拟存储器，每个页表项占</a:t>
            </a:r>
            <a:r>
              <a:rPr lang="en-US" altLang="zh-CN" dirty="0">
                <a:ea typeface="宋体" pitchFamily="2" charset="-122"/>
              </a:rPr>
              <a:t>4</a:t>
            </a:r>
            <a:r>
              <a:rPr lang="zh-CN" altLang="en-US" dirty="0">
                <a:ea typeface="宋体" pitchFamily="2" charset="-122"/>
              </a:rPr>
              <a:t>个字节：</a:t>
            </a:r>
            <a:r>
              <a:rPr lang="en-US" altLang="zh-CN" dirty="0">
                <a:ea typeface="宋体" pitchFamily="2" charset="-122"/>
              </a:rPr>
              <a:t>2</a:t>
            </a:r>
            <a:r>
              <a:rPr lang="en-US" altLang="zh-CN" baseline="30000" dirty="0">
                <a:ea typeface="宋体" pitchFamily="2" charset="-122"/>
              </a:rPr>
              <a:t>19</a:t>
            </a:r>
            <a:r>
              <a:rPr lang="zh-CN" altLang="en-US" dirty="0">
                <a:ea typeface="宋体" pitchFamily="2" charset="-122"/>
              </a:rPr>
              <a:t>*</a:t>
            </a:r>
            <a:r>
              <a:rPr lang="en-US" altLang="zh-CN" dirty="0">
                <a:ea typeface="宋体" pitchFamily="2" charset="-122"/>
              </a:rPr>
              <a:t>2</a:t>
            </a:r>
            <a:r>
              <a:rPr lang="en-US" altLang="zh-CN" baseline="30000" dirty="0">
                <a:ea typeface="宋体" pitchFamily="2" charset="-122"/>
              </a:rPr>
              <a:t>2</a:t>
            </a:r>
            <a:r>
              <a:rPr lang="en-US" altLang="zh-CN" dirty="0">
                <a:ea typeface="宋体" pitchFamily="2" charset="-122"/>
              </a:rPr>
              <a:t>=2MB</a:t>
            </a:r>
            <a:r>
              <a:rPr lang="zh-CN" altLang="en-US" dirty="0">
                <a:ea typeface="宋体" pitchFamily="2" charset="-122"/>
              </a:rPr>
              <a:t>。</a:t>
            </a:r>
            <a:r>
              <a:rPr lang="en-US" altLang="zh-CN" dirty="0">
                <a:ea typeface="宋体" pitchFamily="2" charset="-122"/>
              </a:rPr>
              <a:t>512</a:t>
            </a:r>
            <a:r>
              <a:rPr lang="zh-CN" altLang="en-US" dirty="0">
                <a:ea typeface="宋体" pitchFamily="2" charset="-122"/>
              </a:rPr>
              <a:t>*</a:t>
            </a:r>
            <a:r>
              <a:rPr lang="en-US" altLang="zh-CN" dirty="0">
                <a:ea typeface="宋体" pitchFamily="2" charset="-122"/>
              </a:rPr>
              <a:t>4+2</a:t>
            </a:r>
            <a:r>
              <a:rPr lang="zh-CN" altLang="en-US" dirty="0">
                <a:ea typeface="宋体" pitchFamily="2" charset="-122"/>
              </a:rPr>
              <a:t>*</a:t>
            </a:r>
            <a:r>
              <a:rPr lang="en-US" altLang="zh-CN" dirty="0">
                <a:ea typeface="宋体" pitchFamily="2" charset="-122"/>
              </a:rPr>
              <a:t>1K</a:t>
            </a:r>
            <a:r>
              <a:rPr lang="zh-CN" altLang="en-US" dirty="0">
                <a:ea typeface="宋体" pitchFamily="2" charset="-122"/>
              </a:rPr>
              <a:t>*</a:t>
            </a:r>
            <a:r>
              <a:rPr lang="en-US" altLang="zh-CN" dirty="0">
                <a:ea typeface="宋体" pitchFamily="2" charset="-122"/>
              </a:rPr>
              <a:t>4</a:t>
            </a:r>
            <a:r>
              <a:rPr lang="zh-CN" altLang="en-US" dirty="0">
                <a:ea typeface="宋体" pitchFamily="2" charset="-122"/>
              </a:rPr>
              <a:t>）</a:t>
            </a:r>
            <a:r>
              <a:rPr lang="en-US" altLang="zh-CN" dirty="0">
                <a:ea typeface="宋体" pitchFamily="2" charset="-122"/>
              </a:rPr>
              <a:t>=10KB </a:t>
            </a:r>
            <a:r>
              <a:rPr lang="zh-CN" altLang="en-US" dirty="0">
                <a:ea typeface="宋体" pitchFamily="2" charset="-122"/>
              </a:rPr>
              <a:t>（假定</a:t>
            </a:r>
            <a:r>
              <a:rPr lang="en-US" altLang="zh-CN" dirty="0">
                <a:ea typeface="宋体" pitchFamily="2" charset="-122"/>
              </a:rPr>
              <a:t>2</a:t>
            </a:r>
            <a:r>
              <a:rPr lang="zh-CN" altLang="en-US" dirty="0">
                <a:ea typeface="宋体" pitchFamily="2" charset="-122"/>
              </a:rPr>
              <a:t>个活跃页表换入内存时，实际占用的内存）</a:t>
            </a:r>
            <a:endParaRPr lang="en-US" altLang="zh-CN" dirty="0">
              <a:ea typeface="宋体" pitchFamily="2" charset="-122"/>
            </a:endParaRPr>
          </a:p>
          <a:p>
            <a:pPr lvl="1">
              <a:lnSpc>
                <a:spcPct val="105000"/>
              </a:lnSpc>
            </a:pPr>
            <a:endParaRPr lang="en-US" altLang="zh-CN" sz="1600" dirty="0">
              <a:ea typeface="宋体" pitchFamily="2" charset="-122"/>
            </a:endParaRPr>
          </a:p>
        </p:txBody>
      </p:sp>
      <p:pic>
        <p:nvPicPr>
          <p:cNvPr id="7" name="Picture 2"/>
          <p:cNvPicPr/>
          <p:nvPr/>
        </p:nvPicPr>
        <p:blipFill>
          <a:blip r:embed="rId3">
            <a:extLst>
              <a:ext uri="{BEBA8EAE-BF5A-486C-A8C5-ECC9F3942E4B}">
                <a14:imgProps xmlns:a14="http://schemas.microsoft.com/office/drawing/2010/main">
                  <a14:imgLayer r:embed="rId4">
                    <a14:imgEffect>
                      <a14:brightnessContrast bright="10000"/>
                    </a14:imgEffect>
                  </a14:imgLayer>
                </a14:imgProps>
              </a:ext>
              <a:ext uri="{28A0092B-C50C-407E-A947-70E740481C1C}">
                <a14:useLocalDpi xmlns:a14="http://schemas.microsoft.com/office/drawing/2010/main" val="0"/>
              </a:ext>
            </a:extLst>
          </a:blip>
          <a:srcRect/>
          <a:stretch>
            <a:fillRect/>
          </a:stretch>
        </p:blipFill>
        <p:spPr bwMode="auto">
          <a:xfrm>
            <a:off x="2708954" y="2132857"/>
            <a:ext cx="6915438" cy="4482900"/>
          </a:xfrm>
          <a:prstGeom prst="rect">
            <a:avLst/>
          </a:prstGeom>
          <a:noFill/>
          <a:ln>
            <a:noFill/>
          </a:ln>
        </p:spPr>
      </p:pic>
      <p:sp>
        <p:nvSpPr>
          <p:cNvPr id="2" name="TextBox 1"/>
          <p:cNvSpPr txBox="1"/>
          <p:nvPr/>
        </p:nvSpPr>
        <p:spPr>
          <a:xfrm>
            <a:off x="1199456" y="4710653"/>
            <a:ext cx="2808312" cy="353943"/>
          </a:xfrm>
          <a:prstGeom prst="rect">
            <a:avLst/>
          </a:prstGeom>
          <a:noFill/>
        </p:spPr>
        <p:txBody>
          <a:bodyPr wrap="square" rtlCol="0">
            <a:spAutoFit/>
          </a:bodyPr>
          <a:lstStyle/>
          <a:p>
            <a:pPr>
              <a:buNone/>
            </a:pPr>
            <a:r>
              <a:rPr lang="zh-CN" altLang="en-US" sz="2000" dirty="0"/>
              <a:t>一级页表常驻内存</a:t>
            </a:r>
          </a:p>
        </p:txBody>
      </p:sp>
      <p:cxnSp>
        <p:nvCxnSpPr>
          <p:cNvPr id="4" name="直接箭头连接符 3"/>
          <p:cNvCxnSpPr/>
          <p:nvPr/>
        </p:nvCxnSpPr>
        <p:spPr bwMode="auto">
          <a:xfrm>
            <a:off x="3431704" y="5085184"/>
            <a:ext cx="1152128" cy="201212"/>
          </a:xfrm>
          <a:prstGeom prst="straightConnector1">
            <a:avLst/>
          </a:prstGeom>
          <a:noFill/>
          <a:ln w="12700" cap="flat" cmpd="sng" algn="ctr">
            <a:solidFill>
              <a:schemeClr val="tx1"/>
            </a:solidFill>
            <a:prstDash val="solid"/>
            <a:round/>
            <a:headEnd type="none" w="med" len="med"/>
            <a:tailEnd type="arrow"/>
          </a:ln>
          <a:effectLst/>
        </p:spPr>
      </p:cxnSp>
      <p:sp>
        <p:nvSpPr>
          <p:cNvPr id="13" name="TextBox 12"/>
          <p:cNvSpPr txBox="1"/>
          <p:nvPr/>
        </p:nvSpPr>
        <p:spPr>
          <a:xfrm>
            <a:off x="9405698" y="3356992"/>
            <a:ext cx="1728192" cy="615553"/>
          </a:xfrm>
          <a:prstGeom prst="rect">
            <a:avLst/>
          </a:prstGeom>
          <a:noFill/>
        </p:spPr>
        <p:txBody>
          <a:bodyPr wrap="square" rtlCol="0">
            <a:spAutoFit/>
          </a:bodyPr>
          <a:lstStyle/>
          <a:p>
            <a:pPr>
              <a:buNone/>
            </a:pPr>
            <a:r>
              <a:rPr lang="zh-CN" altLang="en-US" sz="2000" dirty="0"/>
              <a:t>活跃二级页表换入内存</a:t>
            </a:r>
          </a:p>
        </p:txBody>
      </p:sp>
      <p:sp>
        <p:nvSpPr>
          <p:cNvPr id="9" name="TextBox 8"/>
          <p:cNvSpPr txBox="1"/>
          <p:nvPr/>
        </p:nvSpPr>
        <p:spPr>
          <a:xfrm>
            <a:off x="5495330" y="2387613"/>
            <a:ext cx="864096" cy="249299"/>
          </a:xfrm>
          <a:prstGeom prst="rect">
            <a:avLst/>
          </a:prstGeom>
          <a:noFill/>
        </p:spPr>
        <p:txBody>
          <a:bodyPr wrap="square" rtlCol="0">
            <a:spAutoFit/>
          </a:bodyPr>
          <a:lstStyle/>
          <a:p>
            <a:pPr algn="ctr">
              <a:buNone/>
            </a:pPr>
            <a:r>
              <a:rPr lang="en-US" altLang="zh-CN" sz="1200" dirty="0"/>
              <a:t>12</a:t>
            </a:r>
            <a:endParaRPr lang="zh-CN" altLang="en-US" sz="1200" dirty="0"/>
          </a:p>
        </p:txBody>
      </p:sp>
    </p:spTree>
    <p:extLst>
      <p:ext uri="{BB962C8B-B14F-4D97-AF65-F5344CB8AC3E}">
        <p14:creationId xmlns:p14="http://schemas.microsoft.com/office/powerpoint/2010/main" val="22993230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a:xfrm>
            <a:off x="335360" y="110509"/>
            <a:ext cx="5257800" cy="373063"/>
          </a:xfrm>
        </p:spPr>
        <p:txBody>
          <a:bodyPr/>
          <a:lstStyle/>
          <a:p>
            <a:r>
              <a:rPr lang="zh-CN" altLang="en-US" dirty="0"/>
              <a:t>页式虚拟存储器</a:t>
            </a:r>
          </a:p>
        </p:txBody>
      </p:sp>
      <p:sp>
        <p:nvSpPr>
          <p:cNvPr id="333883" name="Rectangle 59"/>
          <p:cNvSpPr>
            <a:spLocks noGrp="1" noChangeArrowheads="1"/>
          </p:cNvSpPr>
          <p:nvPr>
            <p:ph type="body" idx="1"/>
          </p:nvPr>
        </p:nvSpPr>
        <p:spPr>
          <a:xfrm>
            <a:off x="407368" y="868922"/>
            <a:ext cx="8072438" cy="539085"/>
          </a:xfrm>
        </p:spPr>
        <p:txBody>
          <a:bodyPr vert="horz" wrap="square" lIns="63500" tIns="97200" rIns="63500" bIns="97200" numCol="1" anchor="t" anchorCtr="0" compatLnSpc="1">
            <a:spAutoFit/>
          </a:bodyPr>
          <a:lstStyle/>
          <a:p>
            <a:pPr>
              <a:lnSpc>
                <a:spcPct val="105000"/>
              </a:lnSpc>
              <a:spcBef>
                <a:spcPct val="40000"/>
              </a:spcBef>
            </a:pPr>
            <a:r>
              <a:rPr lang="zh-CN" altLang="en-US" sz="2400" dirty="0">
                <a:solidFill>
                  <a:srgbClr val="FF0000"/>
                </a:solidFill>
                <a:latin typeface="黑体" panose="02010609060101010101" pitchFamily="49" charset="-122"/>
                <a:ea typeface="黑体" panose="02010609060101010101" pitchFamily="49" charset="-122"/>
              </a:rPr>
              <a:t>举例：虚拟地址到物理地址的转换</a:t>
            </a:r>
          </a:p>
        </p:txBody>
      </p:sp>
      <p:pic>
        <p:nvPicPr>
          <p:cNvPr id="39938" name="Picture 2"/>
          <p:cNvPicPr>
            <a:picLocks noChangeAspect="1" noChangeArrowheads="1"/>
          </p:cNvPicPr>
          <p:nvPr/>
        </p:nvPicPr>
        <p:blipFill>
          <a:blip r:embed="rId2" cstate="print"/>
          <a:srcRect/>
          <a:stretch>
            <a:fillRect/>
          </a:stretch>
        </p:blipFill>
        <p:spPr bwMode="auto">
          <a:xfrm>
            <a:off x="2351584" y="1445857"/>
            <a:ext cx="7816354" cy="4886502"/>
          </a:xfrm>
          <a:prstGeom prst="rect">
            <a:avLst/>
          </a:prstGeom>
          <a:noFill/>
          <a:ln w="9525">
            <a:solidFill>
              <a:srgbClr val="C00000"/>
            </a:solidFill>
            <a:miter lim="800000"/>
            <a:headEnd/>
            <a:tailEnd/>
          </a:ln>
        </p:spPr>
      </p:pic>
    </p:spTree>
    <p:extLst>
      <p:ext uri="{BB962C8B-B14F-4D97-AF65-F5344CB8AC3E}">
        <p14:creationId xmlns:p14="http://schemas.microsoft.com/office/powerpoint/2010/main" val="123503442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a:xfrm>
            <a:off x="263352" y="188640"/>
            <a:ext cx="5257800" cy="373063"/>
          </a:xfrm>
        </p:spPr>
        <p:txBody>
          <a:bodyPr/>
          <a:lstStyle/>
          <a:p>
            <a:r>
              <a:rPr lang="zh-CN" altLang="en-US" dirty="0"/>
              <a:t>页式虚拟存储器</a:t>
            </a:r>
          </a:p>
        </p:txBody>
      </p:sp>
      <p:pic>
        <p:nvPicPr>
          <p:cNvPr id="184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7409" y="980728"/>
            <a:ext cx="9572244" cy="53680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4744219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PhAnim="0">
  <p:cSld>
    <p:bg>
      <p:bgPr>
        <a:solidFill>
          <a:srgbClr val="FF0000">
            <a:alpha val="50000"/>
          </a:srgbClr>
        </a:solidFill>
        <a:effectLst/>
      </p:bgPr>
    </p:bg>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a:xfrm>
            <a:off x="263352" y="260648"/>
            <a:ext cx="5257800" cy="373063"/>
          </a:xfrm>
        </p:spPr>
        <p:txBody>
          <a:bodyPr/>
          <a:lstStyle/>
          <a:p>
            <a:r>
              <a:rPr lang="zh-CN" altLang="en-US" dirty="0"/>
              <a:t>页式虚拟存储器</a:t>
            </a:r>
          </a:p>
        </p:txBody>
      </p:sp>
      <p:sp>
        <p:nvSpPr>
          <p:cNvPr id="333883" name="Rectangle 59"/>
          <p:cNvSpPr>
            <a:spLocks noGrp="1" noChangeArrowheads="1"/>
          </p:cNvSpPr>
          <p:nvPr>
            <p:ph type="body" idx="1"/>
          </p:nvPr>
        </p:nvSpPr>
        <p:spPr>
          <a:xfrm>
            <a:off x="551384" y="928688"/>
            <a:ext cx="9616554" cy="2119902"/>
          </a:xfrm>
        </p:spPr>
        <p:txBody>
          <a:bodyPr vert="horz" wrap="square" lIns="63500" tIns="97200" rIns="63500" bIns="97200" numCol="1" anchor="t" anchorCtr="0" compatLnSpc="1">
            <a:spAutoFit/>
          </a:bodyPr>
          <a:lstStyle/>
          <a:p>
            <a:pPr>
              <a:lnSpc>
                <a:spcPct val="105000"/>
              </a:lnSpc>
              <a:spcBef>
                <a:spcPct val="40000"/>
              </a:spcBef>
            </a:pPr>
            <a:r>
              <a:rPr lang="zh-CN" altLang="en-US" sz="2000" dirty="0">
                <a:latin typeface="黑体" panose="02010609060101010101" pitchFamily="49" charset="-122"/>
                <a:ea typeface="黑体" panose="02010609060101010101" pitchFamily="49" charset="-122"/>
              </a:rPr>
              <a:t>举例</a:t>
            </a:r>
          </a:p>
          <a:p>
            <a:pPr marL="809625" lvl="1" indent="-334963">
              <a:lnSpc>
                <a:spcPct val="105000"/>
              </a:lnSpc>
              <a:spcBef>
                <a:spcPts val="600"/>
              </a:spcBef>
              <a:buNone/>
            </a:pPr>
            <a:r>
              <a:rPr lang="zh-CN" altLang="en-US" dirty="0">
                <a:latin typeface="黑体" panose="02010609060101010101" pitchFamily="49" charset="-122"/>
                <a:ea typeface="黑体" panose="02010609060101010101" pitchFamily="49" charset="-122"/>
              </a:rPr>
              <a:t>某计算机虚拟地址</a:t>
            </a:r>
            <a:r>
              <a:rPr lang="en-US" altLang="zh-CN" dirty="0">
                <a:latin typeface="黑体" panose="02010609060101010101" pitchFamily="49" charset="-122"/>
                <a:ea typeface="黑体" panose="02010609060101010101" pitchFamily="49" charset="-122"/>
              </a:rPr>
              <a:t>32</a:t>
            </a:r>
            <a:r>
              <a:rPr lang="zh-CN" altLang="en-US" dirty="0">
                <a:latin typeface="黑体" panose="02010609060101010101" pitchFamily="49" charset="-122"/>
                <a:ea typeface="黑体" panose="02010609060101010101" pitchFamily="49" charset="-122"/>
              </a:rPr>
              <a:t>位，物理内存</a:t>
            </a:r>
            <a:r>
              <a:rPr lang="en-US" altLang="zh-CN" dirty="0">
                <a:latin typeface="黑体" panose="02010609060101010101" pitchFamily="49" charset="-122"/>
                <a:ea typeface="黑体" panose="02010609060101010101" pitchFamily="49" charset="-122"/>
              </a:rPr>
              <a:t>128MB</a:t>
            </a:r>
            <a:r>
              <a:rPr lang="zh-CN" altLang="en-US" dirty="0">
                <a:latin typeface="黑体" panose="02010609060101010101" pitchFamily="49" charset="-122"/>
                <a:ea typeface="黑体" panose="02010609060101010101" pitchFamily="49" charset="-122"/>
              </a:rPr>
              <a:t>，页大小</a:t>
            </a:r>
            <a:r>
              <a:rPr lang="en-US" altLang="zh-CN" dirty="0">
                <a:latin typeface="黑体" panose="02010609060101010101" pitchFamily="49" charset="-122"/>
                <a:ea typeface="黑体" panose="02010609060101010101" pitchFamily="49" charset="-122"/>
              </a:rPr>
              <a:t>4KB</a:t>
            </a:r>
            <a:r>
              <a:rPr lang="zh-CN" altLang="en-US" dirty="0">
                <a:latin typeface="黑体" panose="02010609060101010101" pitchFamily="49" charset="-122"/>
                <a:ea typeface="黑体" panose="02010609060101010101" pitchFamily="49" charset="-122"/>
              </a:rPr>
              <a:t>。</a:t>
            </a:r>
          </a:p>
          <a:p>
            <a:pPr marL="809625" lvl="1" indent="-334963">
              <a:lnSpc>
                <a:spcPct val="105000"/>
              </a:lnSpc>
              <a:spcBef>
                <a:spcPts val="600"/>
              </a:spcBef>
              <a:buNone/>
            </a:pPr>
            <a:r>
              <a:rPr lang="zh-CN" altLang="en-US" dirty="0">
                <a:latin typeface="黑体" panose="02010609060101010101" pitchFamily="49" charset="-122"/>
                <a:ea typeface="黑体" panose="02010609060101010101" pitchFamily="49" charset="-122"/>
              </a:rPr>
              <a:t>（</a:t>
            </a:r>
            <a:r>
              <a:rPr lang="en-US" altLang="zh-CN" dirty="0">
                <a:latin typeface="黑体" panose="02010609060101010101" pitchFamily="49" charset="-122"/>
                <a:ea typeface="黑体" panose="02010609060101010101" pitchFamily="49" charset="-122"/>
              </a:rPr>
              <a:t>1</a:t>
            </a:r>
            <a:r>
              <a:rPr lang="zh-CN" altLang="en-US" dirty="0">
                <a:latin typeface="黑体" panose="02010609060101010101" pitchFamily="49" charset="-122"/>
                <a:ea typeface="黑体" panose="02010609060101010101" pitchFamily="49" charset="-122"/>
              </a:rPr>
              <a:t>）程序虚拟空间有多少页？</a:t>
            </a:r>
            <a:endParaRPr lang="en-US" altLang="zh-CN" dirty="0">
              <a:latin typeface="黑体" panose="02010609060101010101" pitchFamily="49" charset="-122"/>
              <a:ea typeface="黑体" panose="02010609060101010101" pitchFamily="49" charset="-122"/>
            </a:endParaRPr>
          </a:p>
          <a:p>
            <a:pPr marL="809625" lvl="1" indent="-334963">
              <a:lnSpc>
                <a:spcPct val="105000"/>
              </a:lnSpc>
              <a:spcBef>
                <a:spcPts val="600"/>
              </a:spcBef>
              <a:buNone/>
            </a:pPr>
            <a:r>
              <a:rPr lang="zh-CN" altLang="en-US" dirty="0">
                <a:latin typeface="黑体" panose="02010609060101010101" pitchFamily="49" charset="-122"/>
                <a:ea typeface="黑体" panose="02010609060101010101" pitchFamily="49" charset="-122"/>
              </a:rPr>
              <a:t>（</a:t>
            </a:r>
            <a:r>
              <a:rPr lang="en-US" altLang="zh-CN" dirty="0">
                <a:latin typeface="黑体" panose="02010609060101010101" pitchFamily="49" charset="-122"/>
                <a:ea typeface="黑体" panose="02010609060101010101" pitchFamily="49" charset="-122"/>
              </a:rPr>
              <a:t>2</a:t>
            </a:r>
            <a:r>
              <a:rPr lang="zh-CN" altLang="en-US" dirty="0">
                <a:latin typeface="黑体" panose="02010609060101010101" pitchFamily="49" charset="-122"/>
                <a:ea typeface="黑体" panose="02010609060101010101" pitchFamily="49" charset="-122"/>
              </a:rPr>
              <a:t>）页表项共有多少位？</a:t>
            </a:r>
            <a:endParaRPr lang="en-US" altLang="zh-CN" dirty="0">
              <a:latin typeface="黑体" panose="02010609060101010101" pitchFamily="49" charset="-122"/>
              <a:ea typeface="黑体" panose="02010609060101010101" pitchFamily="49" charset="-122"/>
            </a:endParaRPr>
          </a:p>
          <a:p>
            <a:pPr marL="809625" lvl="1" indent="-334963">
              <a:lnSpc>
                <a:spcPct val="105000"/>
              </a:lnSpc>
              <a:spcBef>
                <a:spcPts val="600"/>
              </a:spcBef>
              <a:buNone/>
            </a:pPr>
            <a:r>
              <a:rPr lang="zh-CN" altLang="en-US" dirty="0">
                <a:latin typeface="黑体" panose="02010609060101010101" pitchFamily="49" charset="-122"/>
                <a:ea typeface="黑体" panose="02010609060101010101" pitchFamily="49" charset="-122"/>
              </a:rPr>
              <a:t>（</a:t>
            </a:r>
            <a:r>
              <a:rPr lang="en-US" altLang="zh-CN" dirty="0">
                <a:latin typeface="黑体" panose="02010609060101010101" pitchFamily="49" charset="-122"/>
                <a:ea typeface="黑体" panose="02010609060101010101" pitchFamily="49" charset="-122"/>
              </a:rPr>
              <a:t>3</a:t>
            </a:r>
            <a:r>
              <a:rPr lang="zh-CN" altLang="en-US" dirty="0">
                <a:latin typeface="黑体" panose="02010609060101010101" pitchFamily="49" charset="-122"/>
                <a:ea typeface="黑体" panose="02010609060101010101" pitchFamily="49" charset="-122"/>
              </a:rPr>
              <a:t>）每个页表占多少内存空间？（只有一个有效位）</a:t>
            </a:r>
          </a:p>
        </p:txBody>
      </p:sp>
      <p:sp>
        <p:nvSpPr>
          <p:cNvPr id="11" name="Rectangle 59"/>
          <p:cNvSpPr txBox="1">
            <a:spLocks noChangeArrowheads="1"/>
          </p:cNvSpPr>
          <p:nvPr/>
        </p:nvSpPr>
        <p:spPr bwMode="auto">
          <a:xfrm>
            <a:off x="767408" y="2928938"/>
            <a:ext cx="9543405" cy="2571750"/>
          </a:xfrm>
          <a:prstGeom prst="rect">
            <a:avLst/>
          </a:prstGeom>
          <a:noFill/>
          <a:ln w="12700">
            <a:noFill/>
            <a:miter lim="800000"/>
            <a:headEnd/>
            <a:tailEnd/>
          </a:ln>
          <a:effectLst/>
        </p:spPr>
        <p:txBody>
          <a:bodyPr wrap="square" lIns="63500" tIns="97200" rIns="63500" bIns="97200">
            <a:spAutoFit/>
          </a:bodyPr>
          <a:lstStyle/>
          <a:p>
            <a:pPr marL="284163" indent="-284163">
              <a:lnSpc>
                <a:spcPct val="105000"/>
              </a:lnSpc>
              <a:buClr>
                <a:srgbClr val="FF0000"/>
              </a:buClr>
              <a:buFont typeface="Wingdings" pitchFamily="2" charset="2"/>
              <a:buChar char="v"/>
              <a:defRPr/>
            </a:pPr>
            <a:r>
              <a:rPr lang="zh-CN" altLang="en-US" sz="2000" kern="0" dirty="0">
                <a:latin typeface="黑体" panose="02010609060101010101" pitchFamily="49" charset="-122"/>
                <a:ea typeface="黑体" panose="02010609060101010101" pitchFamily="49" charset="-122"/>
              </a:rPr>
              <a:t>解答</a:t>
            </a:r>
            <a:endParaRPr lang="en-US" altLang="zh-CN" sz="2000" kern="0" dirty="0">
              <a:latin typeface="黑体" panose="02010609060101010101" pitchFamily="49" charset="-122"/>
              <a:ea typeface="黑体" panose="02010609060101010101" pitchFamily="49" charset="-122"/>
            </a:endParaRPr>
          </a:p>
          <a:p>
            <a:pPr marL="741363" lvl="1" indent="-284163">
              <a:lnSpc>
                <a:spcPct val="105000"/>
              </a:lnSpc>
              <a:buClr>
                <a:srgbClr val="FF0000"/>
              </a:buClr>
              <a:defRPr/>
            </a:pPr>
            <a:r>
              <a:rPr lang="zh-CN" altLang="en-US" kern="0" dirty="0">
                <a:latin typeface="黑体" panose="02010609060101010101" pitchFamily="49" charset="-122"/>
                <a:ea typeface="黑体" panose="02010609060101010101" pitchFamily="49" charset="-122"/>
              </a:rPr>
              <a:t>虚地址</a:t>
            </a:r>
            <a:r>
              <a:rPr lang="en-US" altLang="zh-CN" kern="0" dirty="0">
                <a:latin typeface="黑体" panose="02010609060101010101" pitchFamily="49" charset="-122"/>
                <a:ea typeface="黑体" panose="02010609060101010101" pitchFamily="49" charset="-122"/>
              </a:rPr>
              <a:t>32</a:t>
            </a:r>
            <a:r>
              <a:rPr lang="zh-CN" altLang="en-US" kern="0" dirty="0">
                <a:latin typeface="黑体" panose="02010609060101010101" pitchFamily="49" charset="-122"/>
                <a:ea typeface="黑体" panose="02010609060101010101" pitchFamily="49" charset="-122"/>
              </a:rPr>
              <a:t>位：</a:t>
            </a:r>
            <a:r>
              <a:rPr lang="zh-CN" altLang="en-US" kern="0" dirty="0">
                <a:solidFill>
                  <a:srgbClr val="FF0000"/>
                </a:solidFill>
                <a:latin typeface="黑体" panose="02010609060101010101" pitchFamily="49" charset="-122"/>
                <a:ea typeface="黑体" panose="02010609060101010101" pitchFamily="49" charset="-122"/>
              </a:rPr>
              <a:t>虚页号（</a:t>
            </a:r>
            <a:r>
              <a:rPr lang="en-US" altLang="zh-CN" kern="0" dirty="0">
                <a:solidFill>
                  <a:srgbClr val="FF0000"/>
                </a:solidFill>
                <a:latin typeface="黑体" panose="02010609060101010101" pitchFamily="49" charset="-122"/>
                <a:ea typeface="黑体" panose="02010609060101010101" pitchFamily="49" charset="-122"/>
              </a:rPr>
              <a:t>20</a:t>
            </a:r>
            <a:r>
              <a:rPr lang="zh-CN" altLang="en-US" kern="0" dirty="0">
                <a:solidFill>
                  <a:srgbClr val="FF0000"/>
                </a:solidFill>
                <a:latin typeface="黑体" panose="02010609060101010101" pitchFamily="49" charset="-122"/>
                <a:ea typeface="黑体" panose="02010609060101010101" pitchFamily="49" charset="-122"/>
              </a:rPr>
              <a:t>位）</a:t>
            </a:r>
            <a:r>
              <a:rPr lang="en-US" altLang="zh-CN" kern="0" dirty="0">
                <a:solidFill>
                  <a:srgbClr val="FF0000"/>
                </a:solidFill>
                <a:latin typeface="黑体" panose="02010609060101010101" pitchFamily="49" charset="-122"/>
                <a:ea typeface="黑体" panose="02010609060101010101" pitchFamily="49" charset="-122"/>
              </a:rPr>
              <a:t>+  </a:t>
            </a:r>
            <a:r>
              <a:rPr lang="zh-CN" altLang="en-US" kern="0" dirty="0">
                <a:solidFill>
                  <a:srgbClr val="FF0000"/>
                </a:solidFill>
                <a:latin typeface="黑体" panose="02010609060101010101" pitchFamily="49" charset="-122"/>
                <a:ea typeface="黑体" panose="02010609060101010101" pitchFamily="49" charset="-122"/>
              </a:rPr>
              <a:t>页内偏移（</a:t>
            </a:r>
            <a:r>
              <a:rPr lang="en-US" altLang="zh-CN" kern="0" dirty="0">
                <a:solidFill>
                  <a:srgbClr val="FF0000"/>
                </a:solidFill>
                <a:latin typeface="黑体" panose="02010609060101010101" pitchFamily="49" charset="-122"/>
                <a:ea typeface="黑体" panose="02010609060101010101" pitchFamily="49" charset="-122"/>
              </a:rPr>
              <a:t>12</a:t>
            </a:r>
            <a:r>
              <a:rPr lang="zh-CN" altLang="en-US" kern="0" dirty="0">
                <a:solidFill>
                  <a:srgbClr val="FF0000"/>
                </a:solidFill>
                <a:latin typeface="黑体" panose="02010609060101010101" pitchFamily="49" charset="-122"/>
                <a:ea typeface="黑体" panose="02010609060101010101" pitchFamily="49" charset="-122"/>
              </a:rPr>
              <a:t>位）</a:t>
            </a:r>
            <a:endParaRPr lang="en-US" altLang="zh-CN" kern="0" dirty="0">
              <a:solidFill>
                <a:srgbClr val="FF0000"/>
              </a:solidFill>
              <a:latin typeface="黑体" panose="02010609060101010101" pitchFamily="49" charset="-122"/>
              <a:ea typeface="黑体" panose="02010609060101010101" pitchFamily="49" charset="-122"/>
            </a:endParaRPr>
          </a:p>
          <a:p>
            <a:pPr marL="741363" lvl="1" indent="-284163">
              <a:lnSpc>
                <a:spcPct val="105000"/>
              </a:lnSpc>
              <a:buClr>
                <a:srgbClr val="FF0000"/>
              </a:buClr>
              <a:defRPr/>
            </a:pPr>
            <a:r>
              <a:rPr lang="zh-CN" altLang="en-US" kern="0" dirty="0">
                <a:latin typeface="黑体" panose="02010609060101010101" pitchFamily="49" charset="-122"/>
                <a:ea typeface="黑体" panose="02010609060101010101" pitchFamily="49" charset="-122"/>
              </a:rPr>
              <a:t>实地址</a:t>
            </a:r>
            <a:r>
              <a:rPr lang="en-US" altLang="zh-CN" kern="0" dirty="0">
                <a:latin typeface="黑体" panose="02010609060101010101" pitchFamily="49" charset="-122"/>
                <a:ea typeface="黑体" panose="02010609060101010101" pitchFamily="49" charset="-122"/>
              </a:rPr>
              <a:t>27</a:t>
            </a:r>
            <a:r>
              <a:rPr lang="zh-CN" altLang="en-US" kern="0" dirty="0">
                <a:latin typeface="黑体" panose="02010609060101010101" pitchFamily="49" charset="-122"/>
                <a:ea typeface="黑体" panose="02010609060101010101" pitchFamily="49" charset="-122"/>
              </a:rPr>
              <a:t>为：</a:t>
            </a:r>
            <a:r>
              <a:rPr lang="zh-CN" altLang="en-US" kern="0" dirty="0">
                <a:solidFill>
                  <a:srgbClr val="FF0000"/>
                </a:solidFill>
                <a:latin typeface="黑体" panose="02010609060101010101" pitchFamily="49" charset="-122"/>
                <a:ea typeface="黑体" panose="02010609060101010101" pitchFamily="49" charset="-122"/>
              </a:rPr>
              <a:t>实页号（</a:t>
            </a:r>
            <a:r>
              <a:rPr lang="en-US" altLang="zh-CN" kern="0" dirty="0">
                <a:solidFill>
                  <a:srgbClr val="FF0000"/>
                </a:solidFill>
                <a:latin typeface="黑体" panose="02010609060101010101" pitchFamily="49" charset="-122"/>
                <a:ea typeface="黑体" panose="02010609060101010101" pitchFamily="49" charset="-122"/>
              </a:rPr>
              <a:t>15</a:t>
            </a:r>
            <a:r>
              <a:rPr lang="zh-CN" altLang="en-US" kern="0" dirty="0">
                <a:solidFill>
                  <a:srgbClr val="FF0000"/>
                </a:solidFill>
                <a:latin typeface="黑体" panose="02010609060101010101" pitchFamily="49" charset="-122"/>
                <a:ea typeface="黑体" panose="02010609060101010101" pitchFamily="49" charset="-122"/>
              </a:rPr>
              <a:t>位）</a:t>
            </a:r>
            <a:r>
              <a:rPr lang="en-US" altLang="zh-CN" kern="0" dirty="0">
                <a:solidFill>
                  <a:srgbClr val="FF0000"/>
                </a:solidFill>
                <a:latin typeface="黑体" panose="02010609060101010101" pitchFamily="49" charset="-122"/>
                <a:ea typeface="黑体" panose="02010609060101010101" pitchFamily="49" charset="-122"/>
              </a:rPr>
              <a:t>+ </a:t>
            </a:r>
            <a:r>
              <a:rPr lang="zh-CN" altLang="en-US" kern="0" dirty="0">
                <a:solidFill>
                  <a:srgbClr val="FF0000"/>
                </a:solidFill>
                <a:latin typeface="黑体" panose="02010609060101010101" pitchFamily="49" charset="-122"/>
                <a:ea typeface="黑体" panose="02010609060101010101" pitchFamily="49" charset="-122"/>
              </a:rPr>
              <a:t>页内偏移（</a:t>
            </a:r>
            <a:r>
              <a:rPr lang="en-US" altLang="zh-CN" kern="0" dirty="0">
                <a:solidFill>
                  <a:srgbClr val="FF0000"/>
                </a:solidFill>
                <a:latin typeface="黑体" panose="02010609060101010101" pitchFamily="49" charset="-122"/>
                <a:ea typeface="黑体" panose="02010609060101010101" pitchFamily="49" charset="-122"/>
              </a:rPr>
              <a:t>12</a:t>
            </a:r>
            <a:r>
              <a:rPr lang="zh-CN" altLang="en-US" kern="0" dirty="0">
                <a:solidFill>
                  <a:srgbClr val="FF0000"/>
                </a:solidFill>
                <a:latin typeface="黑体" panose="02010609060101010101" pitchFamily="49" charset="-122"/>
                <a:ea typeface="黑体" panose="02010609060101010101" pitchFamily="49" charset="-122"/>
              </a:rPr>
              <a:t>位）</a:t>
            </a:r>
            <a:endParaRPr lang="en-US" altLang="zh-CN" kern="0" dirty="0">
              <a:solidFill>
                <a:srgbClr val="FF0000"/>
              </a:solidFill>
              <a:latin typeface="黑体" panose="02010609060101010101" pitchFamily="49" charset="-122"/>
              <a:ea typeface="黑体" panose="02010609060101010101" pitchFamily="49" charset="-122"/>
            </a:endParaRPr>
          </a:p>
          <a:p>
            <a:pPr marL="741363" lvl="1" indent="-284163">
              <a:lnSpc>
                <a:spcPct val="105000"/>
              </a:lnSpc>
              <a:buClr>
                <a:srgbClr val="FF0000"/>
              </a:buClr>
              <a:defRPr/>
            </a:pPr>
            <a:r>
              <a:rPr lang="zh-CN" altLang="en-US" kern="0" dirty="0">
                <a:latin typeface="黑体" panose="02010609060101010101" pitchFamily="49" charset="-122"/>
                <a:ea typeface="黑体" panose="02010609060101010101" pitchFamily="49" charset="-122"/>
              </a:rPr>
              <a:t>每个程序虚拟空间最多可有：</a:t>
            </a:r>
            <a:r>
              <a:rPr lang="en-US" altLang="zh-CN" kern="0" dirty="0">
                <a:solidFill>
                  <a:srgbClr val="FF0000"/>
                </a:solidFill>
                <a:latin typeface="黑体" panose="02010609060101010101" pitchFamily="49" charset="-122"/>
                <a:ea typeface="黑体" panose="02010609060101010101" pitchFamily="49" charset="-122"/>
              </a:rPr>
              <a:t>2</a:t>
            </a:r>
            <a:r>
              <a:rPr lang="en-US" altLang="zh-CN" kern="0" baseline="30000" dirty="0">
                <a:solidFill>
                  <a:srgbClr val="FF0000"/>
                </a:solidFill>
                <a:latin typeface="黑体" panose="02010609060101010101" pitchFamily="49" charset="-122"/>
                <a:ea typeface="黑体" panose="02010609060101010101" pitchFamily="49" charset="-122"/>
              </a:rPr>
              <a:t>20</a:t>
            </a:r>
            <a:r>
              <a:rPr lang="zh-CN" altLang="en-US" kern="0" dirty="0">
                <a:solidFill>
                  <a:srgbClr val="FF0000"/>
                </a:solidFill>
                <a:latin typeface="黑体" panose="02010609060101010101" pitchFamily="49" charset="-122"/>
                <a:ea typeface="黑体" panose="02010609060101010101" pitchFamily="49" charset="-122"/>
              </a:rPr>
              <a:t>个虚页</a:t>
            </a:r>
            <a:endParaRPr lang="en-US" altLang="zh-CN" kern="0" dirty="0">
              <a:latin typeface="黑体" panose="02010609060101010101" pitchFamily="49" charset="-122"/>
              <a:ea typeface="黑体" panose="02010609060101010101" pitchFamily="49" charset="-122"/>
            </a:endParaRPr>
          </a:p>
          <a:p>
            <a:pPr marL="741363" lvl="1" indent="-284163">
              <a:lnSpc>
                <a:spcPct val="105000"/>
              </a:lnSpc>
              <a:buClr>
                <a:srgbClr val="FF0000"/>
              </a:buClr>
              <a:defRPr/>
            </a:pPr>
            <a:r>
              <a:rPr lang="zh-CN" altLang="en-US" kern="0" dirty="0">
                <a:latin typeface="黑体" panose="02010609060101010101" pitchFamily="49" charset="-122"/>
                <a:ea typeface="黑体" panose="02010609060101010101" pitchFamily="49" charset="-122"/>
              </a:rPr>
              <a:t>每个页表项：</a:t>
            </a:r>
            <a:r>
              <a:rPr lang="en-US" altLang="zh-CN" kern="0" dirty="0">
                <a:latin typeface="黑体" panose="02010609060101010101" pitchFamily="49" charset="-122"/>
                <a:ea typeface="黑体" panose="02010609060101010101" pitchFamily="49" charset="-122"/>
              </a:rPr>
              <a:t>1</a:t>
            </a:r>
            <a:r>
              <a:rPr lang="zh-CN" altLang="en-US" kern="0" dirty="0">
                <a:latin typeface="黑体" panose="02010609060101010101" pitchFamily="49" charset="-122"/>
                <a:ea typeface="黑体" panose="02010609060101010101" pitchFamily="49" charset="-122"/>
              </a:rPr>
              <a:t>位（有效位）</a:t>
            </a:r>
            <a:r>
              <a:rPr lang="en-US" altLang="zh-CN" kern="0" dirty="0">
                <a:latin typeface="黑体" panose="02010609060101010101" pitchFamily="49" charset="-122"/>
                <a:ea typeface="黑体" panose="02010609060101010101" pitchFamily="49" charset="-122"/>
              </a:rPr>
              <a:t>+ 15</a:t>
            </a:r>
            <a:r>
              <a:rPr lang="zh-CN" altLang="en-US" kern="0" dirty="0">
                <a:latin typeface="黑体" panose="02010609060101010101" pitchFamily="49" charset="-122"/>
                <a:ea typeface="黑体" panose="02010609060101010101" pitchFamily="49" charset="-122"/>
              </a:rPr>
              <a:t>位（实页号）</a:t>
            </a:r>
            <a:r>
              <a:rPr lang="en-US" altLang="zh-CN" kern="0" dirty="0">
                <a:latin typeface="黑体" panose="02010609060101010101" pitchFamily="49" charset="-122"/>
                <a:ea typeface="黑体" panose="02010609060101010101" pitchFamily="49" charset="-122"/>
              </a:rPr>
              <a:t>=</a:t>
            </a:r>
            <a:r>
              <a:rPr lang="en-US" altLang="zh-CN" kern="0" dirty="0">
                <a:solidFill>
                  <a:srgbClr val="FF0000"/>
                </a:solidFill>
                <a:latin typeface="黑体" panose="02010609060101010101" pitchFamily="49" charset="-122"/>
                <a:ea typeface="黑体" panose="02010609060101010101" pitchFamily="49" charset="-122"/>
              </a:rPr>
              <a:t>16</a:t>
            </a:r>
            <a:r>
              <a:rPr lang="zh-CN" altLang="en-US" kern="0" dirty="0">
                <a:solidFill>
                  <a:srgbClr val="FF0000"/>
                </a:solidFill>
                <a:latin typeface="黑体" panose="02010609060101010101" pitchFamily="49" charset="-122"/>
                <a:ea typeface="黑体" panose="02010609060101010101" pitchFamily="49" charset="-122"/>
              </a:rPr>
              <a:t>位</a:t>
            </a:r>
            <a:endParaRPr lang="en-US" altLang="zh-CN" kern="0" dirty="0">
              <a:solidFill>
                <a:srgbClr val="FF0000"/>
              </a:solidFill>
              <a:latin typeface="黑体" panose="02010609060101010101" pitchFamily="49" charset="-122"/>
              <a:ea typeface="黑体" panose="02010609060101010101" pitchFamily="49" charset="-122"/>
            </a:endParaRPr>
          </a:p>
          <a:p>
            <a:pPr marL="741363" lvl="1" indent="-284163">
              <a:lnSpc>
                <a:spcPct val="105000"/>
              </a:lnSpc>
              <a:buClr>
                <a:srgbClr val="FF0000"/>
              </a:buClr>
              <a:defRPr/>
            </a:pPr>
            <a:r>
              <a:rPr lang="zh-CN" altLang="en-US" kern="0" dirty="0">
                <a:latin typeface="黑体" panose="02010609060101010101" pitchFamily="49" charset="-122"/>
                <a:ea typeface="黑体" panose="02010609060101010101" pitchFamily="49" charset="-122"/>
              </a:rPr>
              <a:t>每个页表所占空间：</a:t>
            </a:r>
            <a:r>
              <a:rPr lang="en-US" altLang="zh-CN" kern="0" dirty="0">
                <a:latin typeface="黑体" panose="02010609060101010101" pitchFamily="49" charset="-122"/>
                <a:ea typeface="黑体" panose="02010609060101010101" pitchFamily="49" charset="-122"/>
              </a:rPr>
              <a:t>2</a:t>
            </a:r>
            <a:r>
              <a:rPr lang="en-US" altLang="zh-CN" kern="0" baseline="30000" dirty="0">
                <a:latin typeface="黑体" panose="02010609060101010101" pitchFamily="49" charset="-122"/>
                <a:ea typeface="黑体" panose="02010609060101010101" pitchFamily="49" charset="-122"/>
              </a:rPr>
              <a:t>20</a:t>
            </a:r>
            <a:r>
              <a:rPr lang="en-US" altLang="zh-CN" kern="0" dirty="0">
                <a:latin typeface="黑体" panose="02010609060101010101" pitchFamily="49" charset="-122"/>
                <a:ea typeface="黑体" panose="02010609060101010101" pitchFamily="49" charset="-122"/>
              </a:rPr>
              <a:t>×16=16Mb=</a:t>
            </a:r>
            <a:r>
              <a:rPr lang="en-US" altLang="zh-CN" kern="0" dirty="0">
                <a:solidFill>
                  <a:srgbClr val="FF0000"/>
                </a:solidFill>
                <a:latin typeface="黑体" panose="02010609060101010101" pitchFamily="49" charset="-122"/>
                <a:ea typeface="黑体" panose="02010609060101010101" pitchFamily="49" charset="-122"/>
              </a:rPr>
              <a:t>2MB</a:t>
            </a:r>
            <a:endParaRPr lang="zh-CN" altLang="en-US" sz="2000" kern="0" dirty="0">
              <a:solidFill>
                <a:srgbClr val="FF0000"/>
              </a:solidFill>
              <a:latin typeface="黑体" panose="02010609060101010101" pitchFamily="49" charset="-122"/>
              <a:ea typeface="黑体" panose="02010609060101010101" pitchFamily="49" charset="-122"/>
            </a:endParaRPr>
          </a:p>
        </p:txBody>
      </p:sp>
      <p:sp>
        <p:nvSpPr>
          <p:cNvPr id="12" name="横卷形 11"/>
          <p:cNvSpPr/>
          <p:nvPr/>
        </p:nvSpPr>
        <p:spPr bwMode="auto">
          <a:xfrm>
            <a:off x="911424" y="5572124"/>
            <a:ext cx="10297144" cy="1285875"/>
          </a:xfrm>
          <a:prstGeom prst="horizontalScroll">
            <a:avLst/>
          </a:prstGeom>
          <a:solidFill>
            <a:srgbClr val="FFFF66"/>
          </a:solidFill>
          <a:ln w="12700" cap="flat" cmpd="sng" algn="ctr">
            <a:solidFill>
              <a:schemeClr val="tx1"/>
            </a:solidFill>
            <a:prstDash val="solid"/>
            <a:round/>
            <a:headEnd type="none" w="med" len="med"/>
            <a:tailEnd type="none" w="med" len="med"/>
          </a:ln>
          <a:effectLst/>
        </p:spPr>
        <p:txBody>
          <a:bodyPr/>
          <a:lstStyle/>
          <a:p>
            <a:pPr eaLnBrk="0" hangingPunct="0">
              <a:lnSpc>
                <a:spcPct val="150000"/>
              </a:lnSpc>
              <a:buNone/>
            </a:pPr>
            <a:r>
              <a:rPr lang="zh-CN" altLang="en-US" dirty="0">
                <a:solidFill>
                  <a:srgbClr val="0B2A7E"/>
                </a:solidFill>
                <a:latin typeface="黑体" panose="02010609060101010101" pitchFamily="49" charset="-122"/>
                <a:ea typeface="黑体" panose="02010609060101010101" pitchFamily="49" charset="-122"/>
              </a:rPr>
              <a:t>多道程序运行时，所有程序的页表都在内存中，页表占用内存空间不可忽视，极端情况下，页表有可能消耗所有内存空间。（</a:t>
            </a:r>
            <a:r>
              <a:rPr lang="zh-CN" altLang="en-US" dirty="0">
                <a:latin typeface="黑体" panose="02010609060101010101" pitchFamily="49" charset="-122"/>
                <a:ea typeface="黑体" panose="02010609060101010101" pitchFamily="49" charset="-122"/>
              </a:rPr>
              <a:t>采用多级页表解决</a:t>
            </a:r>
            <a:r>
              <a:rPr lang="zh-CN" altLang="en-US" dirty="0">
                <a:solidFill>
                  <a:srgbClr val="0B2A7E"/>
                </a:solidFill>
                <a:latin typeface="黑体" panose="02010609060101010101" pitchFamily="49" charset="-122"/>
                <a:ea typeface="黑体" panose="02010609060101010101" pitchFamily="49" charset="-122"/>
              </a:rPr>
              <a:t>）</a:t>
            </a:r>
            <a:endParaRPr lang="zh-CN" altLang="en-US"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2878957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33883">
                                            <p:txEl>
                                              <p:pRg st="0" end="0"/>
                                            </p:txEl>
                                          </p:spTgt>
                                        </p:tgtEl>
                                        <p:attrNameLst>
                                          <p:attrName>style.visibility</p:attrName>
                                        </p:attrNameLst>
                                      </p:cBhvr>
                                      <p:to>
                                        <p:strVal val="visible"/>
                                      </p:to>
                                    </p:set>
                                    <p:anim calcmode="lin" valueType="num">
                                      <p:cBhvr additive="base">
                                        <p:cTn id="7" dur="500" fill="hold"/>
                                        <p:tgtEl>
                                          <p:spTgt spid="33388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33883">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333883">
                                            <p:txEl>
                                              <p:pRg st="1" end="1"/>
                                            </p:txEl>
                                          </p:spTgt>
                                        </p:tgtEl>
                                        <p:attrNameLst>
                                          <p:attrName>style.visibility</p:attrName>
                                        </p:attrNameLst>
                                      </p:cBhvr>
                                      <p:to>
                                        <p:strVal val="visible"/>
                                      </p:to>
                                    </p:set>
                                    <p:anim calcmode="lin" valueType="num">
                                      <p:cBhvr additive="base">
                                        <p:cTn id="11" dur="500" fill="hold"/>
                                        <p:tgtEl>
                                          <p:spTgt spid="333883">
                                            <p:txEl>
                                              <p:pRg st="1" end="1"/>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333883">
                                            <p:txEl>
                                              <p:pRg st="1" end="1"/>
                                            </p:txEl>
                                          </p:spTgt>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333883">
                                            <p:txEl>
                                              <p:pRg st="2" end="2"/>
                                            </p:txEl>
                                          </p:spTgt>
                                        </p:tgtEl>
                                        <p:attrNameLst>
                                          <p:attrName>style.visibility</p:attrName>
                                        </p:attrNameLst>
                                      </p:cBhvr>
                                      <p:to>
                                        <p:strVal val="visible"/>
                                      </p:to>
                                    </p:set>
                                    <p:anim calcmode="lin" valueType="num">
                                      <p:cBhvr additive="base">
                                        <p:cTn id="15" dur="500" fill="hold"/>
                                        <p:tgtEl>
                                          <p:spTgt spid="333883">
                                            <p:txEl>
                                              <p:pRg st="2" end="2"/>
                                            </p:txEl>
                                          </p:spTgt>
                                        </p:tgtEl>
                                        <p:attrNameLst>
                                          <p:attrName>ppt_x</p:attrName>
                                        </p:attrNameLst>
                                      </p:cBhvr>
                                      <p:tavLst>
                                        <p:tav tm="0">
                                          <p:val>
                                            <p:strVal val="0-#ppt_w/2"/>
                                          </p:val>
                                        </p:tav>
                                        <p:tav tm="100000">
                                          <p:val>
                                            <p:strVal val="#ppt_x"/>
                                          </p:val>
                                        </p:tav>
                                      </p:tavLst>
                                    </p:anim>
                                    <p:anim calcmode="lin" valueType="num">
                                      <p:cBhvr additive="base">
                                        <p:cTn id="16" dur="500" fill="hold"/>
                                        <p:tgtEl>
                                          <p:spTgt spid="333883">
                                            <p:txEl>
                                              <p:pRg st="2" end="2"/>
                                            </p:txEl>
                                          </p:spTgt>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333883">
                                            <p:txEl>
                                              <p:pRg st="3" end="3"/>
                                            </p:txEl>
                                          </p:spTgt>
                                        </p:tgtEl>
                                        <p:attrNameLst>
                                          <p:attrName>style.visibility</p:attrName>
                                        </p:attrNameLst>
                                      </p:cBhvr>
                                      <p:to>
                                        <p:strVal val="visible"/>
                                      </p:to>
                                    </p:set>
                                    <p:anim calcmode="lin" valueType="num">
                                      <p:cBhvr additive="base">
                                        <p:cTn id="19" dur="500" fill="hold"/>
                                        <p:tgtEl>
                                          <p:spTgt spid="333883">
                                            <p:txEl>
                                              <p:pRg st="3" end="3"/>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333883">
                                            <p:txEl>
                                              <p:pRg st="3" end="3"/>
                                            </p:txEl>
                                          </p:spTgt>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333883">
                                            <p:txEl>
                                              <p:pRg st="4" end="4"/>
                                            </p:txEl>
                                          </p:spTgt>
                                        </p:tgtEl>
                                        <p:attrNameLst>
                                          <p:attrName>style.visibility</p:attrName>
                                        </p:attrNameLst>
                                      </p:cBhvr>
                                      <p:to>
                                        <p:strVal val="visible"/>
                                      </p:to>
                                    </p:set>
                                    <p:anim calcmode="lin" valueType="num">
                                      <p:cBhvr additive="base">
                                        <p:cTn id="23" dur="500" fill="hold"/>
                                        <p:tgtEl>
                                          <p:spTgt spid="333883">
                                            <p:txEl>
                                              <p:pRg st="4" end="4"/>
                                            </p:txEl>
                                          </p:spTgt>
                                        </p:tgtEl>
                                        <p:attrNameLst>
                                          <p:attrName>ppt_x</p:attrName>
                                        </p:attrNameLst>
                                      </p:cBhvr>
                                      <p:tavLst>
                                        <p:tav tm="0">
                                          <p:val>
                                            <p:strVal val="0-#ppt_w/2"/>
                                          </p:val>
                                        </p:tav>
                                        <p:tav tm="100000">
                                          <p:val>
                                            <p:strVal val="#ppt_x"/>
                                          </p:val>
                                        </p:tav>
                                      </p:tavLst>
                                    </p:anim>
                                    <p:anim calcmode="lin" valueType="num">
                                      <p:cBhvr additive="base">
                                        <p:cTn id="24" dur="500" fill="hold"/>
                                        <p:tgtEl>
                                          <p:spTgt spid="333883">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8" fill="hold" grpId="0" nodeType="clickEffect">
                                  <p:stCondLst>
                                    <p:cond delay="0"/>
                                  </p:stCondLst>
                                  <p:childTnLst>
                                    <p:set>
                                      <p:cBhvr>
                                        <p:cTn id="28" dur="1" fill="hold">
                                          <p:stCondLst>
                                            <p:cond delay="0"/>
                                          </p:stCondLst>
                                        </p:cTn>
                                        <p:tgtEl>
                                          <p:spTgt spid="11">
                                            <p:txEl>
                                              <p:pRg st="0" end="0"/>
                                            </p:txEl>
                                          </p:spTgt>
                                        </p:tgtEl>
                                        <p:attrNameLst>
                                          <p:attrName>style.visibility</p:attrName>
                                        </p:attrNameLst>
                                      </p:cBhvr>
                                      <p:to>
                                        <p:strVal val="visible"/>
                                      </p:to>
                                    </p:set>
                                    <p:anim calcmode="lin" valueType="num">
                                      <p:cBhvr additive="base">
                                        <p:cTn id="29" dur="500" fill="hold"/>
                                        <p:tgtEl>
                                          <p:spTgt spid="11">
                                            <p:txEl>
                                              <p:pRg st="0" end="0"/>
                                            </p:txEl>
                                          </p:spTgt>
                                        </p:tgtEl>
                                        <p:attrNameLst>
                                          <p:attrName>ppt_x</p:attrName>
                                        </p:attrNameLst>
                                      </p:cBhvr>
                                      <p:tavLst>
                                        <p:tav tm="0">
                                          <p:val>
                                            <p:strVal val="0-#ppt_w/2"/>
                                          </p:val>
                                        </p:tav>
                                        <p:tav tm="100000">
                                          <p:val>
                                            <p:strVal val="#ppt_x"/>
                                          </p:val>
                                        </p:tav>
                                      </p:tavLst>
                                    </p:anim>
                                    <p:anim calcmode="lin" valueType="num">
                                      <p:cBhvr additive="base">
                                        <p:cTn id="30" dur="500" fill="hold"/>
                                        <p:tgtEl>
                                          <p:spTgt spid="11">
                                            <p:txEl>
                                              <p:pRg st="0" end="0"/>
                                            </p:txEl>
                                          </p:spTgt>
                                        </p:tgtEl>
                                        <p:attrNameLst>
                                          <p:attrName>ppt_y</p:attrName>
                                        </p:attrNameLst>
                                      </p:cBhvr>
                                      <p:tavLst>
                                        <p:tav tm="0">
                                          <p:val>
                                            <p:strVal val="#ppt_y"/>
                                          </p:val>
                                        </p:tav>
                                        <p:tav tm="100000">
                                          <p:val>
                                            <p:strVal val="#ppt_y"/>
                                          </p:val>
                                        </p:tav>
                                      </p:tavLst>
                                    </p:anim>
                                  </p:childTnLst>
                                </p:cTn>
                              </p:par>
                              <p:par>
                                <p:cTn id="31" presetID="2" presetClass="entr" presetSubtype="8" fill="hold" grpId="0" nodeType="withEffect">
                                  <p:stCondLst>
                                    <p:cond delay="0"/>
                                  </p:stCondLst>
                                  <p:childTnLst>
                                    <p:set>
                                      <p:cBhvr>
                                        <p:cTn id="32" dur="1" fill="hold">
                                          <p:stCondLst>
                                            <p:cond delay="0"/>
                                          </p:stCondLst>
                                        </p:cTn>
                                        <p:tgtEl>
                                          <p:spTgt spid="11">
                                            <p:txEl>
                                              <p:pRg st="1" end="1"/>
                                            </p:txEl>
                                          </p:spTgt>
                                        </p:tgtEl>
                                        <p:attrNameLst>
                                          <p:attrName>style.visibility</p:attrName>
                                        </p:attrNameLst>
                                      </p:cBhvr>
                                      <p:to>
                                        <p:strVal val="visible"/>
                                      </p:to>
                                    </p:set>
                                    <p:anim calcmode="lin" valueType="num">
                                      <p:cBhvr additive="base">
                                        <p:cTn id="33" dur="500" fill="hold"/>
                                        <p:tgtEl>
                                          <p:spTgt spid="11">
                                            <p:txEl>
                                              <p:pRg st="1" end="1"/>
                                            </p:txEl>
                                          </p:spTgt>
                                        </p:tgtEl>
                                        <p:attrNameLst>
                                          <p:attrName>ppt_x</p:attrName>
                                        </p:attrNameLst>
                                      </p:cBhvr>
                                      <p:tavLst>
                                        <p:tav tm="0">
                                          <p:val>
                                            <p:strVal val="0-#ppt_w/2"/>
                                          </p:val>
                                        </p:tav>
                                        <p:tav tm="100000">
                                          <p:val>
                                            <p:strVal val="#ppt_x"/>
                                          </p:val>
                                        </p:tav>
                                      </p:tavLst>
                                    </p:anim>
                                    <p:anim calcmode="lin" valueType="num">
                                      <p:cBhvr additive="base">
                                        <p:cTn id="34" dur="500" fill="hold"/>
                                        <p:tgtEl>
                                          <p:spTgt spid="11">
                                            <p:txEl>
                                              <p:pRg st="1" end="1"/>
                                            </p:txEl>
                                          </p:spTgt>
                                        </p:tgtEl>
                                        <p:attrNameLst>
                                          <p:attrName>ppt_y</p:attrName>
                                        </p:attrNameLst>
                                      </p:cBhvr>
                                      <p:tavLst>
                                        <p:tav tm="0">
                                          <p:val>
                                            <p:strVal val="#ppt_y"/>
                                          </p:val>
                                        </p:tav>
                                        <p:tav tm="100000">
                                          <p:val>
                                            <p:strVal val="#ppt_y"/>
                                          </p:val>
                                        </p:tav>
                                      </p:tavLst>
                                    </p:anim>
                                  </p:childTnLst>
                                </p:cTn>
                              </p:par>
                              <p:par>
                                <p:cTn id="35" presetID="2" presetClass="entr" presetSubtype="8" fill="hold" grpId="0" nodeType="withEffect">
                                  <p:stCondLst>
                                    <p:cond delay="0"/>
                                  </p:stCondLst>
                                  <p:childTnLst>
                                    <p:set>
                                      <p:cBhvr>
                                        <p:cTn id="36" dur="1" fill="hold">
                                          <p:stCondLst>
                                            <p:cond delay="0"/>
                                          </p:stCondLst>
                                        </p:cTn>
                                        <p:tgtEl>
                                          <p:spTgt spid="11">
                                            <p:txEl>
                                              <p:pRg st="2" end="2"/>
                                            </p:txEl>
                                          </p:spTgt>
                                        </p:tgtEl>
                                        <p:attrNameLst>
                                          <p:attrName>style.visibility</p:attrName>
                                        </p:attrNameLst>
                                      </p:cBhvr>
                                      <p:to>
                                        <p:strVal val="visible"/>
                                      </p:to>
                                    </p:set>
                                    <p:anim calcmode="lin" valueType="num">
                                      <p:cBhvr additive="base">
                                        <p:cTn id="37" dur="500" fill="hold"/>
                                        <p:tgtEl>
                                          <p:spTgt spid="11">
                                            <p:txEl>
                                              <p:pRg st="2" end="2"/>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11">
                                            <p:txEl>
                                              <p:pRg st="2" end="2"/>
                                            </p:txEl>
                                          </p:spTgt>
                                        </p:tgtEl>
                                        <p:attrNameLst>
                                          <p:attrName>ppt_y</p:attrName>
                                        </p:attrNameLst>
                                      </p:cBhvr>
                                      <p:tavLst>
                                        <p:tav tm="0">
                                          <p:val>
                                            <p:strVal val="#ppt_y"/>
                                          </p:val>
                                        </p:tav>
                                        <p:tav tm="100000">
                                          <p:val>
                                            <p:strVal val="#ppt_y"/>
                                          </p:val>
                                        </p:tav>
                                      </p:tavLst>
                                    </p:anim>
                                  </p:childTnLst>
                                </p:cTn>
                              </p:par>
                              <p:par>
                                <p:cTn id="39" presetID="2" presetClass="entr" presetSubtype="8" fill="hold" grpId="0" nodeType="withEffect">
                                  <p:stCondLst>
                                    <p:cond delay="0"/>
                                  </p:stCondLst>
                                  <p:childTnLst>
                                    <p:set>
                                      <p:cBhvr>
                                        <p:cTn id="40" dur="1" fill="hold">
                                          <p:stCondLst>
                                            <p:cond delay="0"/>
                                          </p:stCondLst>
                                        </p:cTn>
                                        <p:tgtEl>
                                          <p:spTgt spid="11">
                                            <p:txEl>
                                              <p:pRg st="3" end="3"/>
                                            </p:txEl>
                                          </p:spTgt>
                                        </p:tgtEl>
                                        <p:attrNameLst>
                                          <p:attrName>style.visibility</p:attrName>
                                        </p:attrNameLst>
                                      </p:cBhvr>
                                      <p:to>
                                        <p:strVal val="visible"/>
                                      </p:to>
                                    </p:set>
                                    <p:anim calcmode="lin" valueType="num">
                                      <p:cBhvr additive="base">
                                        <p:cTn id="41" dur="500" fill="hold"/>
                                        <p:tgtEl>
                                          <p:spTgt spid="11">
                                            <p:txEl>
                                              <p:pRg st="3" end="3"/>
                                            </p:txEl>
                                          </p:spTgt>
                                        </p:tgtEl>
                                        <p:attrNameLst>
                                          <p:attrName>ppt_x</p:attrName>
                                        </p:attrNameLst>
                                      </p:cBhvr>
                                      <p:tavLst>
                                        <p:tav tm="0">
                                          <p:val>
                                            <p:strVal val="0-#ppt_w/2"/>
                                          </p:val>
                                        </p:tav>
                                        <p:tav tm="100000">
                                          <p:val>
                                            <p:strVal val="#ppt_x"/>
                                          </p:val>
                                        </p:tav>
                                      </p:tavLst>
                                    </p:anim>
                                    <p:anim calcmode="lin" valueType="num">
                                      <p:cBhvr additive="base">
                                        <p:cTn id="42" dur="500" fill="hold"/>
                                        <p:tgtEl>
                                          <p:spTgt spid="11">
                                            <p:txEl>
                                              <p:pRg st="3" end="3"/>
                                            </p:txEl>
                                          </p:spTgt>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11">
                                            <p:txEl>
                                              <p:pRg st="4" end="4"/>
                                            </p:txEl>
                                          </p:spTgt>
                                        </p:tgtEl>
                                        <p:attrNameLst>
                                          <p:attrName>style.visibility</p:attrName>
                                        </p:attrNameLst>
                                      </p:cBhvr>
                                      <p:to>
                                        <p:strVal val="visible"/>
                                      </p:to>
                                    </p:set>
                                    <p:anim calcmode="lin" valueType="num">
                                      <p:cBhvr additive="base">
                                        <p:cTn id="45" dur="500" fill="hold"/>
                                        <p:tgtEl>
                                          <p:spTgt spid="11">
                                            <p:txEl>
                                              <p:pRg st="4" end="4"/>
                                            </p:txEl>
                                          </p:spTgt>
                                        </p:tgtEl>
                                        <p:attrNameLst>
                                          <p:attrName>ppt_x</p:attrName>
                                        </p:attrNameLst>
                                      </p:cBhvr>
                                      <p:tavLst>
                                        <p:tav tm="0">
                                          <p:val>
                                            <p:strVal val="0-#ppt_w/2"/>
                                          </p:val>
                                        </p:tav>
                                        <p:tav tm="100000">
                                          <p:val>
                                            <p:strVal val="#ppt_x"/>
                                          </p:val>
                                        </p:tav>
                                      </p:tavLst>
                                    </p:anim>
                                    <p:anim calcmode="lin" valueType="num">
                                      <p:cBhvr additive="base">
                                        <p:cTn id="46" dur="500" fill="hold"/>
                                        <p:tgtEl>
                                          <p:spTgt spid="11">
                                            <p:txEl>
                                              <p:pRg st="4" end="4"/>
                                            </p:txEl>
                                          </p:spTgt>
                                        </p:tgtEl>
                                        <p:attrNameLst>
                                          <p:attrName>ppt_y</p:attrName>
                                        </p:attrNameLst>
                                      </p:cBhvr>
                                      <p:tavLst>
                                        <p:tav tm="0">
                                          <p:val>
                                            <p:strVal val="#ppt_y"/>
                                          </p:val>
                                        </p:tav>
                                        <p:tav tm="100000">
                                          <p:val>
                                            <p:strVal val="#ppt_y"/>
                                          </p:val>
                                        </p:tav>
                                      </p:tavLst>
                                    </p:anim>
                                  </p:childTnLst>
                                </p:cTn>
                              </p:par>
                              <p:par>
                                <p:cTn id="47" presetID="2" presetClass="entr" presetSubtype="8" fill="hold" grpId="0" nodeType="withEffect">
                                  <p:stCondLst>
                                    <p:cond delay="0"/>
                                  </p:stCondLst>
                                  <p:childTnLst>
                                    <p:set>
                                      <p:cBhvr>
                                        <p:cTn id="48" dur="1" fill="hold">
                                          <p:stCondLst>
                                            <p:cond delay="0"/>
                                          </p:stCondLst>
                                        </p:cTn>
                                        <p:tgtEl>
                                          <p:spTgt spid="11">
                                            <p:txEl>
                                              <p:pRg st="5" end="5"/>
                                            </p:txEl>
                                          </p:spTgt>
                                        </p:tgtEl>
                                        <p:attrNameLst>
                                          <p:attrName>style.visibility</p:attrName>
                                        </p:attrNameLst>
                                      </p:cBhvr>
                                      <p:to>
                                        <p:strVal val="visible"/>
                                      </p:to>
                                    </p:set>
                                    <p:anim calcmode="lin" valueType="num">
                                      <p:cBhvr additive="base">
                                        <p:cTn id="49" dur="500" fill="hold"/>
                                        <p:tgtEl>
                                          <p:spTgt spid="11">
                                            <p:txEl>
                                              <p:pRg st="5" end="5"/>
                                            </p:txEl>
                                          </p:spTgt>
                                        </p:tgtEl>
                                        <p:attrNameLst>
                                          <p:attrName>ppt_x</p:attrName>
                                        </p:attrNameLst>
                                      </p:cBhvr>
                                      <p:tavLst>
                                        <p:tav tm="0">
                                          <p:val>
                                            <p:strVal val="0-#ppt_w/2"/>
                                          </p:val>
                                        </p:tav>
                                        <p:tav tm="100000">
                                          <p:val>
                                            <p:strVal val="#ppt_x"/>
                                          </p:val>
                                        </p:tav>
                                      </p:tavLst>
                                    </p:anim>
                                    <p:anim calcmode="lin" valueType="num">
                                      <p:cBhvr additive="base">
                                        <p:cTn id="50" dur="500" fill="hold"/>
                                        <p:tgtEl>
                                          <p:spTgt spid="11">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5" presetClass="entr" presetSubtype="10" fill="hold" grpId="0" nodeType="clickEffect">
                                  <p:stCondLst>
                                    <p:cond delay="0"/>
                                  </p:stCondLst>
                                  <p:childTnLst>
                                    <p:set>
                                      <p:cBhvr>
                                        <p:cTn id="54" dur="1" fill="hold">
                                          <p:stCondLst>
                                            <p:cond delay="0"/>
                                          </p:stCondLst>
                                        </p:cTn>
                                        <p:tgtEl>
                                          <p:spTgt spid="12"/>
                                        </p:tgtEl>
                                        <p:attrNameLst>
                                          <p:attrName>style.visibility</p:attrName>
                                        </p:attrNameLst>
                                      </p:cBhvr>
                                      <p:to>
                                        <p:strVal val="visible"/>
                                      </p:to>
                                    </p:set>
                                    <p:animEffect transition="in" filter="checkerboard(across)">
                                      <p:cBhvr>
                                        <p:cTn id="5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3883" grpId="0" build="p" autoUpdateAnimBg="0"/>
      <p:bldP spid="11" grpId="0" build="p" autoUpdateAnimBg="0"/>
      <p:bldP spid="12" grpId="0" animBg="1"/>
    </p:bldLst>
  </p:timing>
</p:sld>
</file>

<file path=ppt/slides/slide5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a:xfrm>
            <a:off x="34712" y="288486"/>
            <a:ext cx="5257800" cy="373063"/>
          </a:xfrm>
        </p:spPr>
        <p:txBody>
          <a:bodyPr/>
          <a:lstStyle/>
          <a:p>
            <a:r>
              <a:rPr lang="zh-CN" altLang="en-US"/>
              <a:t>页式虚拟存储器</a:t>
            </a:r>
          </a:p>
        </p:txBody>
      </p:sp>
      <p:sp>
        <p:nvSpPr>
          <p:cNvPr id="333883" name="Rectangle 59"/>
          <p:cNvSpPr>
            <a:spLocks noGrp="1" noChangeArrowheads="1"/>
          </p:cNvSpPr>
          <p:nvPr>
            <p:ph type="body" idx="1"/>
          </p:nvPr>
        </p:nvSpPr>
        <p:spPr>
          <a:xfrm>
            <a:off x="479376" y="775869"/>
            <a:ext cx="11161240" cy="3150953"/>
          </a:xfrm>
        </p:spPr>
        <p:txBody>
          <a:bodyPr vert="horz" wrap="square" lIns="63500" tIns="97200" rIns="63500" bIns="97200" numCol="1" anchor="t" anchorCtr="0" compatLnSpc="1">
            <a:spAutoFit/>
          </a:bodyPr>
          <a:lstStyle/>
          <a:p>
            <a:pPr>
              <a:lnSpc>
                <a:spcPct val="120000"/>
              </a:lnSpc>
            </a:pPr>
            <a:r>
              <a:rPr lang="zh-CN" altLang="en-US" sz="2000" dirty="0">
                <a:latin typeface="黑体" panose="02010609060101010101" pitchFamily="49" charset="-122"/>
                <a:ea typeface="黑体" panose="02010609060101010101" pitchFamily="49" charset="-122"/>
              </a:rPr>
              <a:t>快表</a:t>
            </a:r>
            <a:r>
              <a:rPr lang="en-US" altLang="zh-CN" sz="2000" dirty="0" err="1">
                <a:latin typeface="黑体" panose="02010609060101010101" pitchFamily="49" charset="-122"/>
                <a:ea typeface="黑体" panose="02010609060101010101" pitchFamily="49" charset="-122"/>
              </a:rPr>
              <a:t>TLB（Translation</a:t>
            </a:r>
            <a:r>
              <a:rPr lang="en-US" altLang="zh-CN" sz="2000" dirty="0">
                <a:latin typeface="黑体" panose="02010609060101010101" pitchFamily="49" charset="-122"/>
                <a:ea typeface="黑体" panose="02010609060101010101" pitchFamily="49" charset="-122"/>
              </a:rPr>
              <a:t> </a:t>
            </a:r>
            <a:r>
              <a:rPr lang="en-US" altLang="zh-CN" sz="2000" dirty="0" err="1">
                <a:latin typeface="黑体" panose="02010609060101010101" pitchFamily="49" charset="-122"/>
                <a:ea typeface="黑体" panose="02010609060101010101" pitchFamily="49" charset="-122"/>
              </a:rPr>
              <a:t>Lookaside</a:t>
            </a:r>
            <a:r>
              <a:rPr lang="en-US" altLang="zh-CN" sz="2000" dirty="0">
                <a:latin typeface="黑体" panose="02010609060101010101" pitchFamily="49" charset="-122"/>
                <a:ea typeface="黑体" panose="02010609060101010101" pitchFamily="49" charset="-122"/>
              </a:rPr>
              <a:t> Buffer</a:t>
            </a:r>
            <a:r>
              <a:rPr lang="zh-CN" altLang="en-US" sz="2000" dirty="0">
                <a:latin typeface="黑体" panose="02010609060101010101" pitchFamily="49" charset="-122"/>
                <a:ea typeface="黑体" panose="02010609060101010101" pitchFamily="49" charset="-122"/>
              </a:rPr>
              <a:t>，转换后备缓冲器）</a:t>
            </a:r>
          </a:p>
          <a:p>
            <a:pPr marL="809625" lvl="1" indent="-334963">
              <a:lnSpc>
                <a:spcPct val="120000"/>
              </a:lnSpc>
            </a:pPr>
            <a:r>
              <a:rPr lang="zh-CN" altLang="en-US" dirty="0">
                <a:latin typeface="黑体" panose="02010609060101010101" pitchFamily="49" charset="-122"/>
                <a:ea typeface="黑体" panose="02010609060101010101" pitchFamily="49" charset="-122"/>
              </a:rPr>
              <a:t>使用</a:t>
            </a:r>
            <a:r>
              <a:rPr lang="en-US" altLang="zh-CN" dirty="0">
                <a:latin typeface="黑体" panose="02010609060101010101" pitchFamily="49" charset="-122"/>
                <a:ea typeface="黑体" panose="02010609060101010101" pitchFamily="49" charset="-122"/>
              </a:rPr>
              <a:t>VM</a:t>
            </a:r>
            <a:r>
              <a:rPr lang="zh-CN" altLang="en-US" dirty="0">
                <a:latin typeface="黑体" panose="02010609060101010101" pitchFamily="49" charset="-122"/>
                <a:ea typeface="黑体" panose="02010609060101010101" pitchFamily="49" charset="-122"/>
              </a:rPr>
              <a:t>的优势：加速访问速度，管理内存</a:t>
            </a:r>
            <a:endParaRPr lang="en-US" altLang="zh-CN" dirty="0">
              <a:latin typeface="黑体" panose="02010609060101010101" pitchFamily="49" charset="-122"/>
              <a:ea typeface="黑体" panose="02010609060101010101" pitchFamily="49" charset="-122"/>
            </a:endParaRPr>
          </a:p>
          <a:p>
            <a:pPr marL="809625" lvl="1" indent="-334963">
              <a:lnSpc>
                <a:spcPct val="120000"/>
              </a:lnSpc>
            </a:pPr>
            <a:r>
              <a:rPr lang="zh-CN" altLang="en-US" dirty="0">
                <a:latin typeface="黑体" panose="02010609060101010101" pitchFamily="49" charset="-122"/>
                <a:ea typeface="黑体" panose="02010609060101010101" pitchFamily="49" charset="-122"/>
              </a:rPr>
              <a:t>存在问题：每次虚拟存储器的访问带来两次存储器访问，一次访问页表，一次访问所需数据（或指令），简单的虚拟存储器速度慢。</a:t>
            </a:r>
          </a:p>
          <a:p>
            <a:pPr marL="809625" lvl="1" indent="-334963">
              <a:lnSpc>
                <a:spcPct val="120000"/>
              </a:lnSpc>
            </a:pPr>
            <a:r>
              <a:rPr lang="zh-CN" altLang="en-US" dirty="0">
                <a:latin typeface="黑体" panose="02010609060101010101" pitchFamily="49" charset="-122"/>
                <a:ea typeface="黑体" panose="02010609060101010101" pitchFamily="49" charset="-122"/>
              </a:rPr>
              <a:t>解决办法：使用</a:t>
            </a:r>
            <a:r>
              <a:rPr lang="en-US" altLang="zh-CN" dirty="0">
                <a:latin typeface="黑体" panose="02010609060101010101" pitchFamily="49" charset="-122"/>
                <a:ea typeface="黑体" panose="02010609060101010101" pitchFamily="49" charset="-122"/>
              </a:rPr>
              <a:t>Cache</a:t>
            </a:r>
            <a:r>
              <a:rPr lang="zh-CN" altLang="en-US" dirty="0">
                <a:latin typeface="黑体" panose="02010609060101010101" pitchFamily="49" charset="-122"/>
                <a:ea typeface="黑体" panose="02010609060101010101" pitchFamily="49" charset="-122"/>
              </a:rPr>
              <a:t>存储部分活跃的页表项，称为</a:t>
            </a:r>
            <a:r>
              <a:rPr lang="en-US" altLang="zh-CN" dirty="0">
                <a:latin typeface="黑体" panose="02010609060101010101" pitchFamily="49" charset="-122"/>
                <a:ea typeface="黑体" panose="02010609060101010101" pitchFamily="49" charset="-122"/>
              </a:rPr>
              <a:t>TLB</a:t>
            </a:r>
            <a:r>
              <a:rPr lang="zh-CN" altLang="en-US" dirty="0">
                <a:latin typeface="黑体" panose="02010609060101010101" pitchFamily="49" charset="-122"/>
                <a:ea typeface="黑体" panose="02010609060101010101" pitchFamily="49" charset="-122"/>
              </a:rPr>
              <a:t>（快表）</a:t>
            </a:r>
            <a:r>
              <a:rPr lang="en-US" altLang="zh-CN" dirty="0">
                <a:latin typeface="黑体" panose="02010609060101010101" pitchFamily="49" charset="-122"/>
                <a:ea typeface="黑体" panose="02010609060101010101" pitchFamily="49" charset="-122"/>
              </a:rPr>
              <a:t>，</a:t>
            </a:r>
            <a:r>
              <a:rPr lang="zh-CN" altLang="en-US" dirty="0">
                <a:latin typeface="黑体" panose="02010609060101010101" pitchFamily="49" charset="-122"/>
                <a:ea typeface="黑体" panose="02010609060101010101" pitchFamily="49" charset="-122"/>
              </a:rPr>
              <a:t>它包含了最近使用的那些页表项。</a:t>
            </a:r>
            <a:endParaRPr lang="en-US" altLang="zh-CN" dirty="0">
              <a:latin typeface="黑体" panose="02010609060101010101" pitchFamily="49" charset="-122"/>
              <a:ea typeface="黑体" panose="02010609060101010101" pitchFamily="49" charset="-122"/>
            </a:endParaRPr>
          </a:p>
          <a:p>
            <a:pPr marL="809625" lvl="1" indent="-334963">
              <a:lnSpc>
                <a:spcPct val="120000"/>
              </a:lnSpc>
            </a:pPr>
            <a:r>
              <a:rPr lang="en-US" altLang="zh-CN" dirty="0">
                <a:latin typeface="黑体" panose="02010609060101010101" pitchFamily="49" charset="-122"/>
                <a:ea typeface="黑体" panose="02010609060101010101" pitchFamily="49" charset="-122"/>
              </a:rPr>
              <a:t>TLB</a:t>
            </a:r>
            <a:r>
              <a:rPr lang="zh-CN" altLang="en-US" dirty="0">
                <a:latin typeface="黑体" panose="02010609060101010101" pitchFamily="49" charset="-122"/>
                <a:ea typeface="黑体" panose="02010609060101010101" pitchFamily="49" charset="-122"/>
              </a:rPr>
              <a:t>内容：标记（虚页号）、数据块（实页号）、有效位、修改位。</a:t>
            </a:r>
            <a:endParaRPr lang="en-US" altLang="zh-CN" dirty="0">
              <a:latin typeface="黑体" panose="02010609060101010101" pitchFamily="49" charset="-122"/>
              <a:ea typeface="黑体" panose="02010609060101010101" pitchFamily="49" charset="-122"/>
            </a:endParaRPr>
          </a:p>
          <a:p>
            <a:pPr marL="809625" lvl="1" indent="-334963">
              <a:lnSpc>
                <a:spcPct val="120000"/>
              </a:lnSpc>
            </a:pPr>
            <a:r>
              <a:rPr lang="en-US" altLang="zh-CN" dirty="0">
                <a:latin typeface="黑体" panose="02010609060101010101" pitchFamily="49" charset="-122"/>
                <a:ea typeface="黑体" panose="02010609060101010101" pitchFamily="49" charset="-122"/>
              </a:rPr>
              <a:t>TLB</a:t>
            </a:r>
            <a:r>
              <a:rPr lang="zh-CN" altLang="en-US" dirty="0">
                <a:latin typeface="黑体" panose="02010609060101010101" pitchFamily="49" charset="-122"/>
                <a:ea typeface="黑体" panose="02010609060101010101" pitchFamily="49" charset="-122"/>
              </a:rPr>
              <a:t>一般采用全相联或者</a:t>
            </a:r>
            <a:r>
              <a:rPr lang="zh-CN" altLang="en-US" dirty="0">
                <a:solidFill>
                  <a:srgbClr val="FF0000"/>
                </a:solidFill>
                <a:latin typeface="黑体" panose="02010609060101010101" pitchFamily="49" charset="-122"/>
                <a:ea typeface="黑体" panose="02010609060101010101" pitchFamily="49" charset="-122"/>
              </a:rPr>
              <a:t>组相联</a:t>
            </a:r>
            <a:endParaRPr lang="en-US" altLang="zh-CN" dirty="0">
              <a:solidFill>
                <a:srgbClr val="FF0000"/>
              </a:solidFill>
              <a:latin typeface="黑体" panose="02010609060101010101" pitchFamily="49" charset="-122"/>
              <a:ea typeface="黑体" panose="02010609060101010101" pitchFamily="49" charset="-122"/>
            </a:endParaRPr>
          </a:p>
        </p:txBody>
      </p:sp>
      <p:graphicFrame>
        <p:nvGraphicFramePr>
          <p:cNvPr id="5" name="表格 4"/>
          <p:cNvGraphicFramePr>
            <a:graphicFrameLocks noGrp="1"/>
          </p:cNvGraphicFramePr>
          <p:nvPr>
            <p:extLst>
              <p:ext uri="{D42A27DB-BD31-4B8C-83A1-F6EECF244321}">
                <p14:modId xmlns:p14="http://schemas.microsoft.com/office/powerpoint/2010/main" val="3165573016"/>
              </p:ext>
            </p:extLst>
          </p:nvPr>
        </p:nvGraphicFramePr>
        <p:xfrm>
          <a:off x="3744416" y="4751412"/>
          <a:ext cx="6096000" cy="1485900"/>
        </p:xfrm>
        <a:graphic>
          <a:graphicData uri="http://schemas.openxmlformats.org/drawingml/2006/table">
            <a:tbl>
              <a:tblPr/>
              <a:tblGrid>
                <a:gridCol w="500062">
                  <a:extLst>
                    <a:ext uri="{9D8B030D-6E8A-4147-A177-3AD203B41FA5}">
                      <a16:colId xmlns:a16="http://schemas.microsoft.com/office/drawing/2014/main" val="20000"/>
                    </a:ext>
                  </a:extLst>
                </a:gridCol>
                <a:gridCol w="642938">
                  <a:extLst>
                    <a:ext uri="{9D8B030D-6E8A-4147-A177-3AD203B41FA5}">
                      <a16:colId xmlns:a16="http://schemas.microsoft.com/office/drawing/2014/main" val="20001"/>
                    </a:ext>
                  </a:extLst>
                </a:gridCol>
                <a:gridCol w="2214562">
                  <a:extLst>
                    <a:ext uri="{9D8B030D-6E8A-4147-A177-3AD203B41FA5}">
                      <a16:colId xmlns:a16="http://schemas.microsoft.com/office/drawing/2014/main" val="20002"/>
                    </a:ext>
                  </a:extLst>
                </a:gridCol>
                <a:gridCol w="2738438">
                  <a:extLst>
                    <a:ext uri="{9D8B030D-6E8A-4147-A177-3AD203B41FA5}">
                      <a16:colId xmlns:a16="http://schemas.microsoft.com/office/drawing/2014/main" val="20003"/>
                    </a:ext>
                  </a:extLst>
                </a:gridCol>
              </a:tblGrid>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dirty="0">
                        <a:ln>
                          <a:noFill/>
                        </a:ln>
                        <a:solidFill>
                          <a:schemeClr val="tx1"/>
                        </a:solidFill>
                        <a:effectLst/>
                        <a:latin typeface="Arial" pitchFamily="34"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pitchFamily="34"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600" b="1" i="0" u="none" strike="noStrike" cap="none" normalizeH="0" baseline="0" dirty="0">
                          <a:ln>
                            <a:noFill/>
                          </a:ln>
                          <a:solidFill>
                            <a:srgbClr val="FF0000"/>
                          </a:solidFill>
                          <a:effectLst/>
                          <a:latin typeface="黑体" panose="02010609060101010101" pitchFamily="49" charset="-122"/>
                          <a:ea typeface="黑体" panose="02010609060101010101" pitchFamily="49" charset="-122"/>
                        </a:rPr>
                        <a:t>虚页号</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600" b="1" i="0" u="none" strike="noStrike" cap="none" normalizeH="0" baseline="0" dirty="0">
                          <a:ln>
                            <a:noFill/>
                          </a:ln>
                          <a:solidFill>
                            <a:schemeClr val="tx1"/>
                          </a:solidFill>
                          <a:effectLst/>
                          <a:latin typeface="黑体" panose="02010609060101010101" pitchFamily="49" charset="-122"/>
                          <a:ea typeface="黑体" panose="02010609060101010101" pitchFamily="49" charset="-122"/>
                        </a:rPr>
                        <a:t>实页号</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pitchFamily="34"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pitchFamily="34"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600" b="1" i="0" u="none" strike="noStrike" cap="none" normalizeH="0" baseline="0" dirty="0">
                          <a:ln>
                            <a:noFill/>
                          </a:ln>
                          <a:solidFill>
                            <a:srgbClr val="FF0000"/>
                          </a:solidFill>
                          <a:effectLst/>
                          <a:latin typeface="黑体" panose="02010609060101010101" pitchFamily="49" charset="-122"/>
                          <a:ea typeface="黑体" panose="02010609060101010101" pitchFamily="49" charset="-122"/>
                        </a:rPr>
                        <a:t>虚页号</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600" b="1" i="0" u="none" strike="noStrike" cap="none" normalizeH="0" baseline="0" dirty="0">
                          <a:ln>
                            <a:noFill/>
                          </a:ln>
                          <a:solidFill>
                            <a:schemeClr val="tx1"/>
                          </a:solidFill>
                          <a:effectLst/>
                          <a:latin typeface="黑体" panose="02010609060101010101" pitchFamily="49" charset="-122"/>
                          <a:ea typeface="黑体" panose="02010609060101010101" pitchFamily="49" charset="-122"/>
                        </a:rPr>
                        <a:t>实页号</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pitchFamily="34"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pitchFamily="34"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600" b="1" i="0" u="none" strike="noStrike" cap="none" normalizeH="0" baseline="0" dirty="0">
                          <a:ln>
                            <a:noFill/>
                          </a:ln>
                          <a:solidFill>
                            <a:srgbClr val="FF0000"/>
                          </a:solidFill>
                          <a:effectLst/>
                          <a:latin typeface="黑体" panose="02010609060101010101" pitchFamily="49" charset="-122"/>
                          <a:ea typeface="黑体" panose="02010609060101010101" pitchFamily="49" charset="-122"/>
                        </a:rPr>
                        <a:t>虚页号</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600" b="1" i="0" u="none" strike="noStrike" cap="none" normalizeH="0" baseline="0" dirty="0">
                          <a:ln>
                            <a:noFill/>
                          </a:ln>
                          <a:solidFill>
                            <a:schemeClr val="tx1"/>
                          </a:solidFill>
                          <a:effectLst/>
                          <a:latin typeface="黑体" panose="02010609060101010101" pitchFamily="49" charset="-122"/>
                          <a:ea typeface="黑体" panose="02010609060101010101" pitchFamily="49" charset="-122"/>
                        </a:rPr>
                        <a:t>实页号</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pitchFamily="34"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pitchFamily="34"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600" b="1" i="0" u="none" strike="noStrike" cap="none" normalizeH="0" baseline="0" dirty="0">
                          <a:ln>
                            <a:noFill/>
                          </a:ln>
                          <a:solidFill>
                            <a:srgbClr val="FF0000"/>
                          </a:solidFill>
                          <a:effectLst/>
                          <a:latin typeface="黑体" panose="02010609060101010101" pitchFamily="49" charset="-122"/>
                          <a:ea typeface="黑体" panose="02010609060101010101" pitchFamily="49" charset="-122"/>
                        </a:rPr>
                        <a:t>虚页号</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600" b="1" i="0" u="none" strike="noStrike" cap="none" normalizeH="0" baseline="0" dirty="0">
                          <a:ln>
                            <a:noFill/>
                          </a:ln>
                          <a:solidFill>
                            <a:schemeClr val="tx1"/>
                          </a:solidFill>
                          <a:effectLst/>
                          <a:latin typeface="黑体" panose="02010609060101010101" pitchFamily="49" charset="-122"/>
                          <a:ea typeface="黑体" panose="02010609060101010101" pitchFamily="49" charset="-122"/>
                        </a:rPr>
                        <a:t>实页号</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
        <p:nvSpPr>
          <p:cNvPr id="38943" name="TextBox 5"/>
          <p:cNvSpPr txBox="1">
            <a:spLocks noChangeArrowheads="1"/>
          </p:cNvSpPr>
          <p:nvPr/>
        </p:nvSpPr>
        <p:spPr bwMode="auto">
          <a:xfrm>
            <a:off x="3431705" y="4465663"/>
            <a:ext cx="955650" cy="301621"/>
          </a:xfrm>
          <a:prstGeom prst="rect">
            <a:avLst/>
          </a:prstGeom>
          <a:noFill/>
          <a:ln w="9525">
            <a:noFill/>
            <a:miter lim="800000"/>
            <a:headEnd/>
            <a:tailEnd/>
          </a:ln>
        </p:spPr>
        <p:txBody>
          <a:bodyPr wrap="square">
            <a:spAutoFit/>
          </a:bodyPr>
          <a:lstStyle/>
          <a:p>
            <a:pPr algn="ctr" eaLnBrk="0" hangingPunct="0">
              <a:buNone/>
            </a:pPr>
            <a:r>
              <a:rPr lang="zh-CN" altLang="en-US" sz="1600" dirty="0">
                <a:solidFill>
                  <a:schemeClr val="accent2"/>
                </a:solidFill>
                <a:latin typeface="黑体" panose="02010609060101010101" pitchFamily="49" charset="-122"/>
                <a:ea typeface="黑体" panose="02010609060101010101" pitchFamily="49" charset="-122"/>
              </a:rPr>
              <a:t>有效位</a:t>
            </a:r>
          </a:p>
        </p:txBody>
      </p:sp>
      <p:sp>
        <p:nvSpPr>
          <p:cNvPr id="38944" name="TextBox 6"/>
          <p:cNvSpPr txBox="1">
            <a:spLocks noChangeArrowheads="1"/>
          </p:cNvSpPr>
          <p:nvPr/>
        </p:nvSpPr>
        <p:spPr bwMode="auto">
          <a:xfrm>
            <a:off x="4172471" y="4465663"/>
            <a:ext cx="915417" cy="301621"/>
          </a:xfrm>
          <a:prstGeom prst="rect">
            <a:avLst/>
          </a:prstGeom>
          <a:noFill/>
          <a:ln w="9525">
            <a:noFill/>
            <a:miter lim="800000"/>
            <a:headEnd/>
            <a:tailEnd/>
          </a:ln>
        </p:spPr>
        <p:txBody>
          <a:bodyPr wrap="square">
            <a:spAutoFit/>
          </a:bodyPr>
          <a:lstStyle/>
          <a:p>
            <a:pPr algn="ctr" eaLnBrk="0" hangingPunct="0">
              <a:buNone/>
            </a:pPr>
            <a:r>
              <a:rPr lang="zh-CN" altLang="en-US" sz="1600" dirty="0">
                <a:solidFill>
                  <a:schemeClr val="accent2"/>
                </a:solidFill>
                <a:latin typeface="黑体" panose="02010609060101010101" pitchFamily="49" charset="-122"/>
                <a:ea typeface="黑体" panose="02010609060101010101" pitchFamily="49" charset="-122"/>
              </a:rPr>
              <a:t>修改位</a:t>
            </a:r>
          </a:p>
        </p:txBody>
      </p:sp>
      <p:sp>
        <p:nvSpPr>
          <p:cNvPr id="38945" name="TextBox 7"/>
          <p:cNvSpPr txBox="1">
            <a:spLocks noChangeArrowheads="1"/>
          </p:cNvSpPr>
          <p:nvPr/>
        </p:nvSpPr>
        <p:spPr bwMode="auto">
          <a:xfrm>
            <a:off x="4958853" y="4465663"/>
            <a:ext cx="2071688" cy="301621"/>
          </a:xfrm>
          <a:prstGeom prst="rect">
            <a:avLst/>
          </a:prstGeom>
          <a:noFill/>
          <a:ln w="9525">
            <a:noFill/>
            <a:miter lim="800000"/>
            <a:headEnd/>
            <a:tailEnd/>
          </a:ln>
        </p:spPr>
        <p:txBody>
          <a:bodyPr>
            <a:spAutoFit/>
          </a:bodyPr>
          <a:lstStyle/>
          <a:p>
            <a:pPr algn="ctr" eaLnBrk="0" hangingPunct="0">
              <a:buNone/>
            </a:pPr>
            <a:r>
              <a:rPr lang="zh-CN" altLang="en-US" sz="1600" dirty="0">
                <a:solidFill>
                  <a:schemeClr val="accent2"/>
                </a:solidFill>
                <a:latin typeface="黑体" panose="02010609060101010101" pitchFamily="49" charset="-122"/>
                <a:ea typeface="黑体" panose="02010609060101010101" pitchFamily="49" charset="-122"/>
              </a:rPr>
              <a:t>标记（</a:t>
            </a:r>
            <a:r>
              <a:rPr lang="en-US" altLang="zh-CN" sz="1600" dirty="0">
                <a:solidFill>
                  <a:schemeClr val="accent2"/>
                </a:solidFill>
                <a:latin typeface="黑体" panose="02010609060101010101" pitchFamily="49" charset="-122"/>
                <a:ea typeface="黑体" panose="02010609060101010101" pitchFamily="49" charset="-122"/>
              </a:rPr>
              <a:t>tag)</a:t>
            </a:r>
            <a:endParaRPr lang="zh-CN" altLang="en-US" sz="1600" dirty="0">
              <a:solidFill>
                <a:schemeClr val="accent2"/>
              </a:solidFill>
              <a:latin typeface="黑体" panose="02010609060101010101" pitchFamily="49" charset="-122"/>
              <a:ea typeface="黑体" panose="02010609060101010101" pitchFamily="49" charset="-122"/>
            </a:endParaRPr>
          </a:p>
        </p:txBody>
      </p:sp>
      <p:sp>
        <p:nvSpPr>
          <p:cNvPr id="38946" name="TextBox 8"/>
          <p:cNvSpPr txBox="1">
            <a:spLocks noChangeArrowheads="1"/>
          </p:cNvSpPr>
          <p:nvPr/>
        </p:nvSpPr>
        <p:spPr bwMode="auto">
          <a:xfrm>
            <a:off x="7316292" y="4465663"/>
            <a:ext cx="2071687" cy="301621"/>
          </a:xfrm>
          <a:prstGeom prst="rect">
            <a:avLst/>
          </a:prstGeom>
          <a:noFill/>
          <a:ln w="9525">
            <a:noFill/>
            <a:miter lim="800000"/>
            <a:headEnd/>
            <a:tailEnd/>
          </a:ln>
        </p:spPr>
        <p:txBody>
          <a:bodyPr>
            <a:spAutoFit/>
          </a:bodyPr>
          <a:lstStyle/>
          <a:p>
            <a:pPr algn="ctr" eaLnBrk="0" hangingPunct="0">
              <a:buNone/>
            </a:pPr>
            <a:r>
              <a:rPr lang="zh-CN" altLang="en-US" sz="1600">
                <a:solidFill>
                  <a:schemeClr val="accent2"/>
                </a:solidFill>
                <a:latin typeface="黑体" panose="02010609060101010101" pitchFamily="49" charset="-122"/>
                <a:ea typeface="黑体" panose="02010609060101010101" pitchFamily="49" charset="-122"/>
              </a:rPr>
              <a:t>数据</a:t>
            </a:r>
          </a:p>
        </p:txBody>
      </p:sp>
      <p:sp>
        <p:nvSpPr>
          <p:cNvPr id="38947" name="TextBox 9"/>
          <p:cNvSpPr txBox="1">
            <a:spLocks noChangeArrowheads="1"/>
          </p:cNvSpPr>
          <p:nvPr/>
        </p:nvSpPr>
        <p:spPr bwMode="auto">
          <a:xfrm>
            <a:off x="1994198" y="5185742"/>
            <a:ext cx="1678781" cy="301621"/>
          </a:xfrm>
          <a:prstGeom prst="rect">
            <a:avLst/>
          </a:prstGeom>
          <a:noFill/>
          <a:ln w="9525">
            <a:noFill/>
            <a:miter lim="800000"/>
            <a:headEnd/>
            <a:tailEnd/>
          </a:ln>
        </p:spPr>
        <p:txBody>
          <a:bodyPr wrap="square">
            <a:spAutoFit/>
          </a:bodyPr>
          <a:lstStyle/>
          <a:p>
            <a:pPr algn="ctr" eaLnBrk="0" hangingPunct="0">
              <a:buNone/>
            </a:pPr>
            <a:r>
              <a:rPr lang="zh-CN" altLang="en-US" sz="1600" dirty="0">
                <a:solidFill>
                  <a:schemeClr val="accent2"/>
                </a:solidFill>
                <a:latin typeface="黑体" panose="02010609060101010101" pitchFamily="49" charset="-122"/>
                <a:ea typeface="黑体" panose="02010609060101010101" pitchFamily="49" charset="-122"/>
              </a:rPr>
              <a:t>快表（</a:t>
            </a:r>
            <a:r>
              <a:rPr lang="en-US" altLang="zh-CN" sz="1600" dirty="0">
                <a:solidFill>
                  <a:schemeClr val="accent2"/>
                </a:solidFill>
                <a:latin typeface="黑体" panose="02010609060101010101" pitchFamily="49" charset="-122"/>
                <a:ea typeface="黑体" panose="02010609060101010101" pitchFamily="49" charset="-122"/>
              </a:rPr>
              <a:t>TLB</a:t>
            </a:r>
            <a:r>
              <a:rPr lang="zh-CN" altLang="en-US" sz="1600" dirty="0">
                <a:solidFill>
                  <a:schemeClr val="accent2"/>
                </a:solidFill>
                <a:latin typeface="黑体" panose="02010609060101010101" pitchFamily="49" charset="-122"/>
                <a:ea typeface="黑体" panose="02010609060101010101" pitchFamily="49" charset="-122"/>
              </a:rPr>
              <a:t>）</a:t>
            </a:r>
          </a:p>
        </p:txBody>
      </p:sp>
    </p:spTree>
    <p:extLst>
      <p:ext uri="{BB962C8B-B14F-4D97-AF65-F5344CB8AC3E}">
        <p14:creationId xmlns:p14="http://schemas.microsoft.com/office/powerpoint/2010/main" val="405014039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a:xfrm>
            <a:off x="335360" y="188640"/>
            <a:ext cx="5257800" cy="373063"/>
          </a:xfrm>
        </p:spPr>
        <p:txBody>
          <a:bodyPr/>
          <a:lstStyle/>
          <a:p>
            <a:r>
              <a:rPr lang="zh-CN" altLang="en-US"/>
              <a:t>页式虚拟存储器</a:t>
            </a:r>
          </a:p>
        </p:txBody>
      </p:sp>
      <p:pic>
        <p:nvPicPr>
          <p:cNvPr id="1945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63552" y="836712"/>
            <a:ext cx="8496944" cy="58136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3094943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Rectangle 2"/>
          <p:cNvSpPr>
            <a:spLocks noGrp="1" noChangeArrowheads="1"/>
          </p:cNvSpPr>
          <p:nvPr>
            <p:ph type="title"/>
          </p:nvPr>
        </p:nvSpPr>
        <p:spPr>
          <a:xfrm>
            <a:off x="367363" y="283706"/>
            <a:ext cx="5257800" cy="373062"/>
          </a:xfrm>
        </p:spPr>
        <p:txBody>
          <a:bodyPr/>
          <a:lstStyle/>
          <a:p>
            <a:r>
              <a:rPr lang="zh-CN" altLang="en-US"/>
              <a:t>页式虚拟存储器</a:t>
            </a:r>
          </a:p>
        </p:txBody>
      </p:sp>
      <p:graphicFrame>
        <p:nvGraphicFramePr>
          <p:cNvPr id="3" name="对象 2"/>
          <p:cNvGraphicFramePr>
            <a:graphicFrameLocks noGrp="1" noChangeAspect="1"/>
          </p:cNvGraphicFramePr>
          <p:nvPr/>
        </p:nvGraphicFramePr>
        <p:xfrm>
          <a:off x="5472408" y="908721"/>
          <a:ext cx="5160963" cy="5614987"/>
        </p:xfrm>
        <a:graphic>
          <a:graphicData uri="http://schemas.openxmlformats.org/presentationml/2006/ole">
            <mc:AlternateContent xmlns:mc="http://schemas.openxmlformats.org/markup-compatibility/2006">
              <mc:Choice xmlns:v="urn:schemas-microsoft-com:vml" Requires="v">
                <p:oleObj spid="_x0000_s22566" name="Visio" r:id="rId4" imgW="5998590" imgH="6526961" progId="Visio.Drawing.11">
                  <p:embed/>
                </p:oleObj>
              </mc:Choice>
              <mc:Fallback>
                <p:oleObj name="Visio" r:id="rId4" imgW="5998590" imgH="6526961" progId="Visio.Drawing.11">
                  <p:embed/>
                  <p:pic>
                    <p:nvPicPr>
                      <p:cNvPr id="0" name=""/>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72408" y="908721"/>
                        <a:ext cx="5160963" cy="5614987"/>
                      </a:xfrm>
                      <a:prstGeom prst="rect">
                        <a:avLst/>
                      </a:prstGeom>
                      <a:noFill/>
                      <a:ln>
                        <a:noFill/>
                      </a:ln>
                      <a:effectLst/>
                      <a:extLst>
                        <a:ext uri="{909E8E84-426E-40DD-AFC4-6F175D3DCCD1}">
                          <a14:hiddenFill xmlns:a14="http://schemas.microsoft.com/office/drawing/2010/main">
                            <a:solidFill>
                              <a:srgbClr val="FFFFC9"/>
                            </a:solidFill>
                          </a14:hiddenFill>
                        </a:ext>
                        <a:ext uri="{91240B29-F687-4F45-9708-019B960494DF}">
                          <a14:hiddenLine xmlns:a14="http://schemas.microsoft.com/office/drawing/2010/main" w="12700">
                            <a:solidFill>
                              <a:srgbClr val="0000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2" name="图片 1"/>
          <p:cNvPicPr>
            <a:picLocks noChangeAspect="1"/>
          </p:cNvPicPr>
          <p:nvPr/>
        </p:nvPicPr>
        <p:blipFill>
          <a:blip r:embed="rId6"/>
          <a:stretch>
            <a:fillRect/>
          </a:stretch>
        </p:blipFill>
        <p:spPr>
          <a:xfrm>
            <a:off x="2239896" y="908721"/>
            <a:ext cx="3385267" cy="3261065"/>
          </a:xfrm>
          <a:prstGeom prst="rect">
            <a:avLst/>
          </a:prstGeom>
        </p:spPr>
      </p:pic>
      <p:sp>
        <p:nvSpPr>
          <p:cNvPr id="4" name="矩形 3"/>
          <p:cNvSpPr/>
          <p:nvPr/>
        </p:nvSpPr>
        <p:spPr>
          <a:xfrm>
            <a:off x="1775521" y="4300630"/>
            <a:ext cx="3696887" cy="2046714"/>
          </a:xfrm>
          <a:prstGeom prst="rect">
            <a:avLst/>
          </a:prstGeom>
        </p:spPr>
        <p:txBody>
          <a:bodyPr wrap="square">
            <a:spAutoFit/>
          </a:bodyPr>
          <a:lstStyle/>
          <a:p>
            <a:pPr>
              <a:buNone/>
            </a:pPr>
            <a:r>
              <a:rPr lang="zh-CN" altLang="en-US" sz="2000" dirty="0">
                <a:latin typeface="Wingdings" panose="05000000000000000000" pitchFamily="2" charset="2"/>
              </a:rPr>
              <a:t></a:t>
            </a:r>
            <a:r>
              <a:rPr lang="zh-CN" altLang="en-US" sz="2000" dirty="0">
                <a:solidFill>
                  <a:srgbClr val="000000"/>
                </a:solidFill>
                <a:latin typeface="黑体" panose="02010609060101010101" pitchFamily="49" charset="-122"/>
                <a:ea typeface="黑体" panose="02010609060101010101" pitchFamily="49" charset="-122"/>
              </a:rPr>
              <a:t>当虚页不在内存时</a:t>
            </a:r>
            <a:r>
              <a:rPr lang="en-US" altLang="zh-CN" sz="2000" dirty="0">
                <a:solidFill>
                  <a:srgbClr val="000000"/>
                </a:solidFill>
                <a:latin typeface="黑体" panose="02010609060101010101" pitchFamily="49" charset="-122"/>
                <a:ea typeface="黑体" panose="02010609060101010101" pitchFamily="49" charset="-122"/>
              </a:rPr>
              <a:t>(</a:t>
            </a:r>
            <a:r>
              <a:rPr lang="zh-CN" altLang="en-US" sz="2000" dirty="0">
                <a:solidFill>
                  <a:srgbClr val="000000"/>
                </a:solidFill>
                <a:latin typeface="黑体" panose="02010609060101010101" pitchFamily="49" charset="-122"/>
                <a:ea typeface="黑体" panose="02010609060101010101" pitchFamily="49" charset="-122"/>
              </a:rPr>
              <a:t>装入位为</a:t>
            </a:r>
            <a:r>
              <a:rPr lang="en-US" altLang="zh-CN" sz="2000" dirty="0">
                <a:solidFill>
                  <a:srgbClr val="000000"/>
                </a:solidFill>
                <a:latin typeface="黑体" panose="02010609060101010101" pitchFamily="49" charset="-122"/>
                <a:ea typeface="黑体" panose="02010609060101010101" pitchFamily="49" charset="-122"/>
              </a:rPr>
              <a:t>0)</a:t>
            </a:r>
            <a:r>
              <a:rPr lang="zh-CN" altLang="en-US" sz="2000" dirty="0">
                <a:solidFill>
                  <a:srgbClr val="000000"/>
                </a:solidFill>
                <a:latin typeface="黑体" panose="02010609060101010101" pitchFamily="49" charset="-122"/>
                <a:ea typeface="黑体" panose="02010609060101010101" pitchFamily="49" charset="-122"/>
              </a:rPr>
              <a:t>，页表提供保存该虚页的磁盘地址，以便进行磁盘读取。 </a:t>
            </a:r>
          </a:p>
          <a:p>
            <a:pPr>
              <a:buNone/>
            </a:pPr>
            <a:r>
              <a:rPr lang="zh-CN" altLang="en-US" sz="2000" dirty="0">
                <a:latin typeface="Wingdings" panose="05000000000000000000" pitchFamily="2" charset="2"/>
                <a:ea typeface="黑体" panose="02010609060101010101" pitchFamily="49" charset="-122"/>
              </a:rPr>
              <a:t></a:t>
            </a:r>
            <a:r>
              <a:rPr lang="zh-CN" altLang="en-US" sz="2000" dirty="0">
                <a:solidFill>
                  <a:srgbClr val="000000"/>
                </a:solidFill>
                <a:latin typeface="黑体" panose="02010609060101010101" pitchFamily="49" charset="-122"/>
                <a:ea typeface="黑体" panose="02010609060101010101" pitchFamily="49" charset="-122"/>
              </a:rPr>
              <a:t>有些系统采用双表结构：页表只提供虚页到实页的映射；由外页表提供虚页到磁盘地址的映射。 </a:t>
            </a:r>
            <a:endParaRPr lang="zh-CN" altLang="en-US" sz="2000" dirty="0">
              <a:solidFill>
                <a:srgbClr val="000000"/>
              </a:solidFill>
              <a:latin typeface="Wingdings" panose="05000000000000000000" pitchFamily="2" charset="2"/>
              <a:ea typeface="黑体" panose="02010609060101010101" pitchFamily="49" charset="-122"/>
            </a:endParaRPr>
          </a:p>
        </p:txBody>
      </p:sp>
    </p:spTree>
    <p:extLst>
      <p:ext uri="{BB962C8B-B14F-4D97-AF65-F5344CB8AC3E}">
        <p14:creationId xmlns:p14="http://schemas.microsoft.com/office/powerpoint/2010/main" val="369158419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00B050">
            <a:alpha val="50000"/>
          </a:srgbClr>
        </a:solidFill>
        <a:effectLst/>
      </p:bgPr>
    </p:bg>
    <p:spTree>
      <p:nvGrpSpPr>
        <p:cNvPr id="1" name=""/>
        <p:cNvGrpSpPr/>
        <p:nvPr/>
      </p:nvGrpSpPr>
      <p:grpSpPr>
        <a:xfrm>
          <a:off x="0" y="0"/>
          <a:ext cx="0" cy="0"/>
          <a:chOff x="0" y="0"/>
          <a:chExt cx="0" cy="0"/>
        </a:xfrm>
      </p:grpSpPr>
      <p:sp>
        <p:nvSpPr>
          <p:cNvPr id="7" name="矩形 6"/>
          <p:cNvSpPr/>
          <p:nvPr/>
        </p:nvSpPr>
        <p:spPr bwMode="auto">
          <a:xfrm>
            <a:off x="4943872" y="0"/>
            <a:ext cx="5256584" cy="6858000"/>
          </a:xfrm>
          <a:prstGeom prst="rect">
            <a:avLst/>
          </a:prstGeom>
          <a:solidFill>
            <a:schemeClr val="bg1"/>
          </a:solidFill>
          <a:ln w="127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lnSpc>
                <a:spcPct val="100000"/>
              </a:lnSpc>
              <a:spcBef>
                <a:spcPct val="0"/>
              </a:spcBef>
              <a:buClrTx/>
              <a:buSzTx/>
              <a:buNone/>
            </a:pPr>
            <a:endParaRPr lang="zh-CN" altLang="en-US" sz="2400" b="0">
              <a:solidFill>
                <a:schemeClr val="accent1"/>
              </a:solidFill>
            </a:endParaRPr>
          </a:p>
        </p:txBody>
      </p:sp>
      <p:sp>
        <p:nvSpPr>
          <p:cNvPr id="12291" name="Rectangle 2"/>
          <p:cNvSpPr>
            <a:spLocks noGrp="1" noChangeArrowheads="1"/>
          </p:cNvSpPr>
          <p:nvPr>
            <p:ph type="title"/>
          </p:nvPr>
        </p:nvSpPr>
        <p:spPr>
          <a:xfrm>
            <a:off x="263352" y="270730"/>
            <a:ext cx="5257800" cy="373062"/>
          </a:xfrm>
        </p:spPr>
        <p:txBody>
          <a:bodyPr/>
          <a:lstStyle/>
          <a:p>
            <a:r>
              <a:rPr lang="zh-CN" altLang="en-US" dirty="0"/>
              <a:t>页式虚拟存储器</a:t>
            </a:r>
          </a:p>
        </p:txBody>
      </p:sp>
      <p:pic>
        <p:nvPicPr>
          <p:cNvPr id="2457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1464" y="980728"/>
            <a:ext cx="9241025" cy="56886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1524479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PhAnim="0">
  <p:cSld>
    <p:bg>
      <p:bgPr>
        <a:solidFill>
          <a:srgbClr val="00B050">
            <a:alpha val="50000"/>
          </a:srgbClr>
        </a:solidFill>
        <a:effectLst/>
      </p:bgPr>
    </p:bg>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a:xfrm>
            <a:off x="263352" y="260648"/>
            <a:ext cx="5257800" cy="373063"/>
          </a:xfrm>
        </p:spPr>
        <p:txBody>
          <a:bodyPr/>
          <a:lstStyle/>
          <a:p>
            <a:r>
              <a:rPr lang="zh-CN" altLang="en-US" dirty="0"/>
              <a:t>举例</a:t>
            </a:r>
          </a:p>
        </p:txBody>
      </p:sp>
      <p:sp>
        <p:nvSpPr>
          <p:cNvPr id="333883" name="Rectangle 59"/>
          <p:cNvSpPr>
            <a:spLocks noGrp="1" noChangeArrowheads="1"/>
          </p:cNvSpPr>
          <p:nvPr>
            <p:ph type="body" idx="1"/>
          </p:nvPr>
        </p:nvSpPr>
        <p:spPr>
          <a:xfrm>
            <a:off x="551384" y="928688"/>
            <a:ext cx="10729192" cy="2058347"/>
          </a:xfrm>
        </p:spPr>
        <p:txBody>
          <a:bodyPr vert="horz" wrap="square" lIns="63500" tIns="97200" rIns="63500" bIns="97200" numCol="1" anchor="t" anchorCtr="0" compatLnSpc="1">
            <a:spAutoFit/>
          </a:bodyPr>
          <a:lstStyle/>
          <a:p>
            <a:pPr marL="0" indent="0">
              <a:lnSpc>
                <a:spcPct val="105000"/>
              </a:lnSpc>
              <a:spcBef>
                <a:spcPct val="40000"/>
              </a:spcBef>
              <a:buNone/>
            </a:pPr>
            <a:r>
              <a:rPr lang="zh-CN" altLang="en-US" sz="2000" dirty="0">
                <a:latin typeface="黑体" panose="02010609060101010101" pitchFamily="49" charset="-122"/>
                <a:ea typeface="黑体" panose="02010609060101010101" pitchFamily="49" charset="-122"/>
              </a:rPr>
              <a:t>假定页式虚拟存储系统按字节编址，逻辑地址</a:t>
            </a:r>
            <a:r>
              <a:rPr lang="en-US" altLang="zh-CN" sz="2000" dirty="0">
                <a:latin typeface="黑体" panose="02010609060101010101" pitchFamily="49" charset="-122"/>
                <a:ea typeface="黑体" panose="02010609060101010101" pitchFamily="49" charset="-122"/>
              </a:rPr>
              <a:t>36</a:t>
            </a:r>
            <a:r>
              <a:rPr lang="zh-CN" altLang="en-US" sz="2000" dirty="0">
                <a:latin typeface="黑体" panose="02010609060101010101" pitchFamily="49" charset="-122"/>
                <a:ea typeface="黑体" panose="02010609060101010101" pitchFamily="49" charset="-122"/>
              </a:rPr>
              <a:t>位，页大小</a:t>
            </a:r>
            <a:r>
              <a:rPr lang="en-US" altLang="zh-CN" sz="2000" dirty="0">
                <a:latin typeface="黑体" panose="02010609060101010101" pitchFamily="49" charset="-122"/>
                <a:ea typeface="黑体" panose="02010609060101010101" pitchFamily="49" charset="-122"/>
              </a:rPr>
              <a:t>16KB</a:t>
            </a:r>
            <a:r>
              <a:rPr lang="zh-CN" altLang="en-US" sz="2000" dirty="0">
                <a:latin typeface="黑体" panose="02010609060101010101" pitchFamily="49" charset="-122"/>
                <a:ea typeface="黑体" panose="02010609060101010101" pitchFamily="49" charset="-122"/>
              </a:rPr>
              <a:t>，物理地址</a:t>
            </a:r>
            <a:r>
              <a:rPr lang="en-US" altLang="zh-CN" sz="2000" dirty="0">
                <a:latin typeface="黑体" panose="02010609060101010101" pitchFamily="49" charset="-122"/>
                <a:ea typeface="黑体" panose="02010609060101010101" pitchFamily="49" charset="-122"/>
              </a:rPr>
              <a:t>32</a:t>
            </a:r>
            <a:r>
              <a:rPr lang="zh-CN" altLang="en-US" sz="2000" dirty="0">
                <a:latin typeface="黑体" panose="02010609060101010101" pitchFamily="49" charset="-122"/>
                <a:ea typeface="黑体" panose="02010609060101010101" pitchFamily="49" charset="-122"/>
              </a:rPr>
              <a:t>位，页表中包括有效位和修改位各</a:t>
            </a:r>
            <a:r>
              <a:rPr lang="en-US" altLang="zh-CN" sz="2000" dirty="0">
                <a:latin typeface="黑体" panose="02010609060101010101" pitchFamily="49" charset="-122"/>
                <a:ea typeface="黑体" panose="02010609060101010101" pitchFamily="49" charset="-122"/>
              </a:rPr>
              <a:t>1</a:t>
            </a:r>
            <a:r>
              <a:rPr lang="zh-CN" altLang="en-US" sz="2000" dirty="0">
                <a:latin typeface="黑体" panose="02010609060101010101" pitchFamily="49" charset="-122"/>
                <a:ea typeface="黑体" panose="02010609060101010101" pitchFamily="49" charset="-122"/>
              </a:rPr>
              <a:t>位、使用位和存取方式位各</a:t>
            </a:r>
            <a:r>
              <a:rPr lang="en-US" altLang="zh-CN" sz="2000" dirty="0">
                <a:latin typeface="黑体" panose="02010609060101010101" pitchFamily="49" charset="-122"/>
                <a:ea typeface="黑体" panose="02010609060101010101" pitchFamily="49" charset="-122"/>
              </a:rPr>
              <a:t>2</a:t>
            </a:r>
            <a:r>
              <a:rPr lang="zh-CN" altLang="en-US" sz="2000" dirty="0">
                <a:latin typeface="黑体" panose="02010609060101010101" pitchFamily="49" charset="-122"/>
                <a:ea typeface="黑体" panose="02010609060101010101" pitchFamily="49" charset="-122"/>
              </a:rPr>
              <a:t>位，且所有虚拟页都在使用中。请问：</a:t>
            </a:r>
            <a:endParaRPr lang="en-US" altLang="zh-CN" sz="2000" dirty="0">
              <a:latin typeface="黑体" panose="02010609060101010101" pitchFamily="49" charset="-122"/>
              <a:ea typeface="黑体" panose="02010609060101010101" pitchFamily="49" charset="-122"/>
            </a:endParaRPr>
          </a:p>
          <a:p>
            <a:pPr marL="903288" indent="-633413">
              <a:lnSpc>
                <a:spcPct val="105000"/>
              </a:lnSpc>
              <a:spcBef>
                <a:spcPct val="40000"/>
              </a:spcBef>
              <a:buNone/>
            </a:pPr>
            <a:r>
              <a:rPr lang="zh-CN" altLang="en-US" sz="2000" dirty="0">
                <a:latin typeface="黑体" panose="02010609060101010101" pitchFamily="49" charset="-122"/>
                <a:ea typeface="黑体" panose="02010609060101010101" pitchFamily="49" charset="-122"/>
              </a:rPr>
              <a:t>（</a:t>
            </a:r>
            <a:r>
              <a:rPr lang="en-US" altLang="zh-CN" sz="2000" dirty="0">
                <a:latin typeface="黑体" panose="02010609060101010101" pitchFamily="49" charset="-122"/>
                <a:ea typeface="黑体" panose="02010609060101010101" pitchFamily="49" charset="-122"/>
              </a:rPr>
              <a:t>1</a:t>
            </a:r>
            <a:r>
              <a:rPr lang="zh-CN" altLang="en-US" sz="2000" dirty="0">
                <a:latin typeface="黑体" panose="02010609060101010101" pitchFamily="49" charset="-122"/>
                <a:ea typeface="黑体" panose="02010609060101010101" pitchFamily="49" charset="-122"/>
              </a:rPr>
              <a:t>）每个进程最多可以有多少虚页？页表大小为多少？</a:t>
            </a:r>
            <a:endParaRPr lang="en-US" altLang="zh-CN" sz="2000" dirty="0">
              <a:latin typeface="黑体" panose="02010609060101010101" pitchFamily="49" charset="-122"/>
              <a:ea typeface="黑体" panose="02010609060101010101" pitchFamily="49" charset="-122"/>
            </a:endParaRPr>
          </a:p>
          <a:p>
            <a:pPr marL="984250" indent="-714375">
              <a:lnSpc>
                <a:spcPct val="105000"/>
              </a:lnSpc>
              <a:spcBef>
                <a:spcPct val="40000"/>
              </a:spcBef>
              <a:buNone/>
            </a:pPr>
            <a:r>
              <a:rPr lang="zh-CN" altLang="en-US" sz="2000" dirty="0">
                <a:latin typeface="黑体" panose="02010609060101010101" pitchFamily="49" charset="-122"/>
                <a:ea typeface="黑体" panose="02010609060101010101" pitchFamily="49" charset="-122"/>
              </a:rPr>
              <a:t>（</a:t>
            </a:r>
            <a:r>
              <a:rPr lang="en-US" altLang="zh-CN" sz="2000" dirty="0">
                <a:latin typeface="黑体" panose="02010609060101010101" pitchFamily="49" charset="-122"/>
                <a:ea typeface="黑体" panose="02010609060101010101" pitchFamily="49" charset="-122"/>
              </a:rPr>
              <a:t>2</a:t>
            </a:r>
            <a:r>
              <a:rPr lang="zh-CN" altLang="en-US" sz="2000" dirty="0">
                <a:latin typeface="黑体" panose="02010609060101010101" pitchFamily="49" charset="-122"/>
                <a:ea typeface="黑体" panose="02010609060101010101" pitchFamily="49" charset="-122"/>
              </a:rPr>
              <a:t>）如果所使用的快表（</a:t>
            </a:r>
            <a:r>
              <a:rPr lang="en-US" altLang="zh-CN" sz="2000" dirty="0">
                <a:latin typeface="黑体" panose="02010609060101010101" pitchFamily="49" charset="-122"/>
                <a:ea typeface="黑体" panose="02010609060101010101" pitchFamily="49" charset="-122"/>
              </a:rPr>
              <a:t>TLB</a:t>
            </a:r>
            <a:r>
              <a:rPr lang="zh-CN" altLang="en-US" sz="2000" dirty="0">
                <a:latin typeface="黑体" panose="02010609060101010101" pitchFamily="49" charset="-122"/>
                <a:ea typeface="黑体" panose="02010609060101010101" pitchFamily="49" charset="-122"/>
              </a:rPr>
              <a:t>）总表项数为</a:t>
            </a:r>
            <a:r>
              <a:rPr lang="en-US" altLang="zh-CN" sz="2000" dirty="0">
                <a:latin typeface="黑体" panose="02010609060101010101" pitchFamily="49" charset="-122"/>
                <a:ea typeface="黑体" panose="02010609060101010101" pitchFamily="49" charset="-122"/>
              </a:rPr>
              <a:t>256</a:t>
            </a:r>
            <a:r>
              <a:rPr lang="zh-CN" altLang="en-US" sz="2000" dirty="0">
                <a:latin typeface="黑体" panose="02010609060101010101" pitchFamily="49" charset="-122"/>
                <a:ea typeface="黑体" panose="02010609060101010101" pitchFamily="49" charset="-122"/>
              </a:rPr>
              <a:t>项，且采用</a:t>
            </a:r>
            <a:r>
              <a:rPr lang="en-US" altLang="zh-CN" sz="2000" dirty="0">
                <a:latin typeface="黑体" panose="02010609060101010101" pitchFamily="49" charset="-122"/>
                <a:ea typeface="黑体" panose="02010609060101010101" pitchFamily="49" charset="-122"/>
              </a:rPr>
              <a:t>2</a:t>
            </a:r>
            <a:r>
              <a:rPr lang="zh-CN" altLang="en-US" sz="2000" dirty="0">
                <a:latin typeface="黑体" panose="02010609060101010101" pitchFamily="49" charset="-122"/>
                <a:ea typeface="黑体" panose="02010609060101010101" pitchFamily="49" charset="-122"/>
              </a:rPr>
              <a:t>路组相联</a:t>
            </a:r>
            <a:r>
              <a:rPr lang="en-US" altLang="zh-CN" sz="2000" dirty="0">
                <a:latin typeface="黑体" panose="02010609060101010101" pitchFamily="49" charset="-122"/>
                <a:ea typeface="黑体" panose="02010609060101010101" pitchFamily="49" charset="-122"/>
              </a:rPr>
              <a:t>Cache</a:t>
            </a:r>
            <a:r>
              <a:rPr lang="zh-CN" altLang="en-US" sz="2000" dirty="0">
                <a:latin typeface="黑体" panose="02010609060101010101" pitchFamily="49" charset="-122"/>
                <a:ea typeface="黑体" panose="02010609060101010101" pitchFamily="49" charset="-122"/>
              </a:rPr>
              <a:t>实现，则快表大小至少为多少？</a:t>
            </a:r>
            <a:endParaRPr lang="en-US" altLang="zh-CN" sz="2000" dirty="0">
              <a:latin typeface="黑体" panose="02010609060101010101" pitchFamily="49" charset="-122"/>
              <a:ea typeface="黑体" panose="02010609060101010101" pitchFamily="49" charset="-122"/>
            </a:endParaRPr>
          </a:p>
        </p:txBody>
      </p:sp>
      <p:sp>
        <p:nvSpPr>
          <p:cNvPr id="10" name="Rectangle 59"/>
          <p:cNvSpPr txBox="1">
            <a:spLocks noChangeArrowheads="1"/>
          </p:cNvSpPr>
          <p:nvPr/>
        </p:nvSpPr>
        <p:spPr bwMode="auto">
          <a:xfrm>
            <a:off x="1703512" y="3284985"/>
            <a:ext cx="4464496" cy="2951604"/>
          </a:xfrm>
          <a:prstGeom prst="rect">
            <a:avLst/>
          </a:prstGeom>
          <a:solidFill>
            <a:schemeClr val="bg1">
              <a:lumMod val="95000"/>
            </a:schemeClr>
          </a:solidFill>
          <a:ln w="12700">
            <a:solidFill>
              <a:srgbClr val="FF0000"/>
            </a:solidFill>
            <a:miter lim="800000"/>
            <a:headEnd/>
            <a:tailEnd/>
          </a:ln>
          <a:effectLst/>
        </p:spPr>
        <p:txBody>
          <a:bodyPr wrap="square" lIns="63500" tIns="97200" rIns="63500" bIns="97200">
            <a:spAutoFit/>
          </a:bodyPr>
          <a:lstStyle/>
          <a:p>
            <a:pPr>
              <a:lnSpc>
                <a:spcPct val="105000"/>
              </a:lnSpc>
              <a:buClr>
                <a:srgbClr val="FF0000"/>
              </a:buClr>
              <a:buNone/>
              <a:defRPr/>
            </a:pPr>
            <a:r>
              <a:rPr lang="zh-CN" altLang="en-US" sz="2000" kern="0" dirty="0">
                <a:latin typeface="+mn-lt"/>
              </a:rPr>
              <a:t>解答（</a:t>
            </a:r>
            <a:r>
              <a:rPr lang="en-US" altLang="zh-CN" sz="2000" kern="0" dirty="0">
                <a:latin typeface="+mn-lt"/>
              </a:rPr>
              <a:t>1</a:t>
            </a:r>
            <a:r>
              <a:rPr lang="zh-CN" altLang="en-US" sz="2000" kern="0" dirty="0">
                <a:latin typeface="+mn-lt"/>
              </a:rPr>
              <a:t>）</a:t>
            </a:r>
            <a:endParaRPr lang="en-US" altLang="zh-CN" sz="2000" kern="0" dirty="0">
              <a:latin typeface="+mn-lt"/>
            </a:endParaRPr>
          </a:p>
          <a:p>
            <a:pPr lvl="1">
              <a:lnSpc>
                <a:spcPct val="105000"/>
              </a:lnSpc>
              <a:buClr>
                <a:srgbClr val="FF0000"/>
              </a:buClr>
              <a:buNone/>
              <a:defRPr/>
            </a:pPr>
            <a:r>
              <a:rPr lang="zh-CN" altLang="en-US" kern="0" dirty="0">
                <a:latin typeface="+mn-lt"/>
              </a:rPr>
              <a:t>页面大小：</a:t>
            </a:r>
            <a:r>
              <a:rPr lang="en-US" altLang="zh-CN" kern="0" dirty="0">
                <a:solidFill>
                  <a:srgbClr val="FF0000"/>
                </a:solidFill>
                <a:latin typeface="+mn-lt"/>
              </a:rPr>
              <a:t>16KB=2</a:t>
            </a:r>
            <a:r>
              <a:rPr lang="en-US" altLang="zh-CN" kern="0" baseline="30000" dirty="0">
                <a:solidFill>
                  <a:srgbClr val="FF0000"/>
                </a:solidFill>
                <a:latin typeface="+mn-lt"/>
              </a:rPr>
              <a:t>14</a:t>
            </a:r>
            <a:r>
              <a:rPr lang="zh-CN" altLang="en-US" kern="0" dirty="0">
                <a:solidFill>
                  <a:srgbClr val="FF0000"/>
                </a:solidFill>
              </a:rPr>
              <a:t>，页内偏移</a:t>
            </a:r>
            <a:r>
              <a:rPr lang="en-US" altLang="zh-CN" kern="0" dirty="0">
                <a:solidFill>
                  <a:srgbClr val="FF0000"/>
                </a:solidFill>
              </a:rPr>
              <a:t>14</a:t>
            </a:r>
            <a:r>
              <a:rPr lang="zh-CN" altLang="en-US" kern="0" dirty="0">
                <a:solidFill>
                  <a:srgbClr val="FF0000"/>
                </a:solidFill>
              </a:rPr>
              <a:t>位</a:t>
            </a:r>
            <a:endParaRPr lang="en-US" altLang="zh-CN" kern="0" baseline="30000" dirty="0">
              <a:solidFill>
                <a:srgbClr val="FF0000"/>
              </a:solidFill>
              <a:latin typeface="+mn-lt"/>
            </a:endParaRPr>
          </a:p>
          <a:p>
            <a:pPr lvl="1">
              <a:lnSpc>
                <a:spcPct val="105000"/>
              </a:lnSpc>
              <a:buClr>
                <a:srgbClr val="FF0000"/>
              </a:buClr>
              <a:buNone/>
              <a:defRPr/>
            </a:pPr>
            <a:r>
              <a:rPr lang="zh-CN" altLang="en-US" kern="0" dirty="0">
                <a:latin typeface="+mn-lt"/>
              </a:rPr>
              <a:t>虚地址</a:t>
            </a:r>
            <a:r>
              <a:rPr lang="en-US" altLang="zh-CN" kern="0" dirty="0">
                <a:latin typeface="+mn-lt"/>
              </a:rPr>
              <a:t>36</a:t>
            </a:r>
            <a:r>
              <a:rPr lang="zh-CN" altLang="en-US" kern="0" dirty="0">
                <a:latin typeface="+mn-lt"/>
              </a:rPr>
              <a:t>位：</a:t>
            </a:r>
            <a:r>
              <a:rPr lang="zh-CN" altLang="en-US" kern="0" dirty="0">
                <a:solidFill>
                  <a:srgbClr val="FF0000"/>
                </a:solidFill>
                <a:latin typeface="+mn-lt"/>
              </a:rPr>
              <a:t>虚页号</a:t>
            </a:r>
            <a:r>
              <a:rPr lang="en-US" altLang="zh-CN" kern="0" dirty="0">
                <a:solidFill>
                  <a:srgbClr val="FF0000"/>
                </a:solidFill>
                <a:latin typeface="+mn-lt"/>
              </a:rPr>
              <a:t>=36-14=22</a:t>
            </a:r>
            <a:r>
              <a:rPr lang="zh-CN" altLang="en-US" kern="0" dirty="0">
                <a:solidFill>
                  <a:srgbClr val="FF0000"/>
                </a:solidFill>
                <a:latin typeface="+mn-lt"/>
              </a:rPr>
              <a:t>位</a:t>
            </a:r>
            <a:endParaRPr lang="en-US" altLang="zh-CN" kern="0" dirty="0">
              <a:solidFill>
                <a:srgbClr val="FF0000"/>
              </a:solidFill>
              <a:latin typeface="+mn-lt"/>
            </a:endParaRPr>
          </a:p>
          <a:p>
            <a:pPr lvl="1">
              <a:lnSpc>
                <a:spcPct val="105000"/>
              </a:lnSpc>
              <a:buClr>
                <a:srgbClr val="FF0000"/>
              </a:buClr>
              <a:buNone/>
              <a:defRPr/>
            </a:pPr>
            <a:r>
              <a:rPr lang="zh-CN" altLang="en-US" kern="0" dirty="0">
                <a:latin typeface="+mn-lt"/>
              </a:rPr>
              <a:t>实地址</a:t>
            </a:r>
            <a:r>
              <a:rPr lang="en-US" altLang="zh-CN" kern="0" dirty="0">
                <a:latin typeface="+mn-lt"/>
              </a:rPr>
              <a:t>32</a:t>
            </a:r>
            <a:r>
              <a:rPr lang="zh-CN" altLang="en-US" kern="0" dirty="0">
                <a:latin typeface="+mn-lt"/>
              </a:rPr>
              <a:t>为：</a:t>
            </a:r>
            <a:r>
              <a:rPr lang="zh-CN" altLang="en-US" kern="0" dirty="0">
                <a:solidFill>
                  <a:srgbClr val="FF0000"/>
                </a:solidFill>
                <a:latin typeface="+mn-lt"/>
              </a:rPr>
              <a:t>实页号</a:t>
            </a:r>
            <a:r>
              <a:rPr lang="en-US" altLang="zh-CN" kern="0" dirty="0">
                <a:solidFill>
                  <a:srgbClr val="FF0000"/>
                </a:solidFill>
                <a:latin typeface="+mn-lt"/>
              </a:rPr>
              <a:t>=32-14=18</a:t>
            </a:r>
            <a:r>
              <a:rPr lang="zh-CN" altLang="en-US" kern="0" dirty="0">
                <a:solidFill>
                  <a:srgbClr val="FF0000"/>
                </a:solidFill>
                <a:latin typeface="+mn-lt"/>
              </a:rPr>
              <a:t>位</a:t>
            </a:r>
            <a:endParaRPr lang="en-US" altLang="zh-CN" kern="0" dirty="0">
              <a:solidFill>
                <a:srgbClr val="FF0000"/>
              </a:solidFill>
              <a:latin typeface="+mn-lt"/>
            </a:endParaRPr>
          </a:p>
          <a:p>
            <a:pPr lvl="1">
              <a:lnSpc>
                <a:spcPct val="105000"/>
              </a:lnSpc>
              <a:buClr>
                <a:srgbClr val="FF0000"/>
              </a:buClr>
              <a:buNone/>
              <a:defRPr/>
            </a:pPr>
            <a:r>
              <a:rPr lang="zh-CN" altLang="en-US" kern="0" dirty="0">
                <a:latin typeface="+mn-lt"/>
              </a:rPr>
              <a:t>每个进程最多可有：</a:t>
            </a:r>
            <a:r>
              <a:rPr lang="en-US" altLang="zh-CN" kern="0" dirty="0">
                <a:solidFill>
                  <a:srgbClr val="FF0000"/>
                </a:solidFill>
                <a:latin typeface="+mn-lt"/>
              </a:rPr>
              <a:t>2</a:t>
            </a:r>
            <a:r>
              <a:rPr lang="en-US" altLang="zh-CN" kern="0" baseline="30000" dirty="0">
                <a:solidFill>
                  <a:srgbClr val="FF0000"/>
                </a:solidFill>
                <a:latin typeface="+mn-lt"/>
              </a:rPr>
              <a:t>22</a:t>
            </a:r>
            <a:r>
              <a:rPr lang="zh-CN" altLang="en-US" kern="0" dirty="0">
                <a:solidFill>
                  <a:srgbClr val="FF0000"/>
                </a:solidFill>
                <a:latin typeface="+mn-lt"/>
              </a:rPr>
              <a:t>个虚页</a:t>
            </a:r>
            <a:endParaRPr lang="en-US" altLang="zh-CN" kern="0" dirty="0">
              <a:latin typeface="+mn-lt"/>
            </a:endParaRPr>
          </a:p>
          <a:p>
            <a:pPr lvl="1">
              <a:lnSpc>
                <a:spcPct val="105000"/>
              </a:lnSpc>
              <a:buClr>
                <a:srgbClr val="FF0000"/>
              </a:buClr>
              <a:buNone/>
              <a:defRPr/>
            </a:pPr>
            <a:r>
              <a:rPr lang="zh-CN" altLang="en-US" kern="0" dirty="0">
                <a:latin typeface="+mn-lt"/>
              </a:rPr>
              <a:t>每个页表项：</a:t>
            </a:r>
            <a:r>
              <a:rPr lang="en-US" altLang="zh-CN" kern="0" dirty="0">
                <a:latin typeface="+mn-lt"/>
              </a:rPr>
              <a:t>1</a:t>
            </a:r>
            <a:r>
              <a:rPr lang="en-US" altLang="zh-CN" kern="0" dirty="0"/>
              <a:t> +1+2 +2</a:t>
            </a:r>
            <a:r>
              <a:rPr lang="en-US" altLang="zh-CN" kern="0" dirty="0">
                <a:latin typeface="+mn-lt"/>
              </a:rPr>
              <a:t>+ 18=</a:t>
            </a:r>
            <a:r>
              <a:rPr lang="en-US" altLang="zh-CN" kern="0" dirty="0">
                <a:solidFill>
                  <a:srgbClr val="FF0000"/>
                </a:solidFill>
                <a:latin typeface="+mn-lt"/>
              </a:rPr>
              <a:t>24</a:t>
            </a:r>
            <a:r>
              <a:rPr lang="zh-CN" altLang="en-US" kern="0" dirty="0">
                <a:solidFill>
                  <a:srgbClr val="FF0000"/>
                </a:solidFill>
                <a:latin typeface="+mn-lt"/>
              </a:rPr>
              <a:t>位</a:t>
            </a:r>
            <a:endParaRPr lang="en-US" altLang="zh-CN" kern="0" dirty="0">
              <a:solidFill>
                <a:srgbClr val="FF0000"/>
              </a:solidFill>
              <a:latin typeface="+mn-lt"/>
            </a:endParaRPr>
          </a:p>
          <a:p>
            <a:pPr lvl="1">
              <a:lnSpc>
                <a:spcPct val="105000"/>
              </a:lnSpc>
              <a:buClr>
                <a:srgbClr val="FF0000"/>
              </a:buClr>
              <a:buNone/>
              <a:defRPr/>
            </a:pPr>
            <a:r>
              <a:rPr lang="zh-CN" altLang="en-US" kern="0" dirty="0">
                <a:latin typeface="+mn-lt"/>
              </a:rPr>
              <a:t>每个页表所占空间：</a:t>
            </a:r>
            <a:r>
              <a:rPr lang="en-US" altLang="zh-CN" kern="0" dirty="0">
                <a:latin typeface="+mn-lt"/>
              </a:rPr>
              <a:t>2</a:t>
            </a:r>
            <a:r>
              <a:rPr lang="en-US" altLang="zh-CN" kern="0" baseline="30000" dirty="0">
                <a:latin typeface="+mn-lt"/>
              </a:rPr>
              <a:t>22</a:t>
            </a:r>
            <a:r>
              <a:rPr lang="en-US" altLang="zh-CN" kern="0" dirty="0">
                <a:latin typeface="+mn-lt"/>
              </a:rPr>
              <a:t>×24=</a:t>
            </a:r>
            <a:r>
              <a:rPr lang="en-US" altLang="zh-CN" kern="0" dirty="0">
                <a:solidFill>
                  <a:srgbClr val="FF0000"/>
                </a:solidFill>
                <a:latin typeface="+mn-lt"/>
              </a:rPr>
              <a:t>12MB</a:t>
            </a:r>
            <a:endParaRPr lang="zh-CN" altLang="en-US" sz="2000" kern="0" dirty="0">
              <a:solidFill>
                <a:srgbClr val="FF0000"/>
              </a:solidFill>
              <a:latin typeface="+mn-lt"/>
            </a:endParaRPr>
          </a:p>
        </p:txBody>
      </p:sp>
      <p:sp>
        <p:nvSpPr>
          <p:cNvPr id="11" name="Rectangle 59"/>
          <p:cNvSpPr txBox="1">
            <a:spLocks noChangeArrowheads="1"/>
          </p:cNvSpPr>
          <p:nvPr/>
        </p:nvSpPr>
        <p:spPr bwMode="auto">
          <a:xfrm>
            <a:off x="6312024" y="3284984"/>
            <a:ext cx="4032448" cy="2685121"/>
          </a:xfrm>
          <a:prstGeom prst="rect">
            <a:avLst/>
          </a:prstGeom>
          <a:solidFill>
            <a:schemeClr val="bg1">
              <a:lumMod val="95000"/>
            </a:schemeClr>
          </a:solidFill>
          <a:ln w="12700">
            <a:solidFill>
              <a:srgbClr val="FF0000"/>
            </a:solidFill>
            <a:miter lim="800000"/>
            <a:headEnd/>
            <a:tailEnd/>
          </a:ln>
          <a:effectLst/>
        </p:spPr>
        <p:txBody>
          <a:bodyPr wrap="square" lIns="63500" tIns="97200" rIns="63500" bIns="97200">
            <a:spAutoFit/>
          </a:bodyPr>
          <a:lstStyle/>
          <a:p>
            <a:pPr eaLnBrk="0" hangingPunct="0">
              <a:lnSpc>
                <a:spcPct val="105000"/>
              </a:lnSpc>
              <a:spcBef>
                <a:spcPct val="40000"/>
              </a:spcBef>
              <a:buClr>
                <a:srgbClr val="FF0000"/>
              </a:buClr>
              <a:buSzPct val="100000"/>
              <a:buNone/>
              <a:defRPr/>
            </a:pPr>
            <a:r>
              <a:rPr lang="zh-CN" altLang="en-US" sz="2000" kern="0" dirty="0">
                <a:latin typeface="+mn-lt"/>
              </a:rPr>
              <a:t>（</a:t>
            </a:r>
            <a:r>
              <a:rPr lang="en-US" altLang="zh-CN" sz="2000" kern="0" dirty="0">
                <a:latin typeface="+mn-lt"/>
              </a:rPr>
              <a:t>2</a:t>
            </a:r>
            <a:r>
              <a:rPr lang="zh-CN" altLang="en-US" sz="2000" kern="0" dirty="0">
                <a:latin typeface="+mn-lt"/>
              </a:rPr>
              <a:t>）</a:t>
            </a:r>
            <a:endParaRPr lang="en-US" altLang="zh-CN" sz="2000" kern="0" dirty="0">
              <a:latin typeface="+mn-lt"/>
            </a:endParaRPr>
          </a:p>
          <a:p>
            <a:pPr marL="176213" lvl="1">
              <a:lnSpc>
                <a:spcPct val="105000"/>
              </a:lnSpc>
              <a:buClr>
                <a:srgbClr val="FF0000"/>
              </a:buClr>
              <a:buNone/>
              <a:defRPr/>
            </a:pPr>
            <a:r>
              <a:rPr lang="en-US" altLang="zh-CN" kern="0" dirty="0">
                <a:latin typeface="+mn-lt"/>
              </a:rPr>
              <a:t>TLB</a:t>
            </a:r>
            <a:r>
              <a:rPr lang="zh-CN" altLang="en-US" kern="0" dirty="0">
                <a:latin typeface="+mn-lt"/>
              </a:rPr>
              <a:t>：</a:t>
            </a:r>
            <a:r>
              <a:rPr lang="en-US" altLang="zh-CN" kern="0" dirty="0">
                <a:latin typeface="+mn-lt"/>
              </a:rPr>
              <a:t>256</a:t>
            </a:r>
            <a:r>
              <a:rPr lang="zh-CN" altLang="en-US" kern="0" dirty="0">
                <a:latin typeface="+mn-lt"/>
              </a:rPr>
              <a:t>个表项，</a:t>
            </a:r>
            <a:r>
              <a:rPr lang="en-US" altLang="zh-CN" kern="0" dirty="0">
                <a:latin typeface="+mn-lt"/>
              </a:rPr>
              <a:t>2</a:t>
            </a:r>
            <a:r>
              <a:rPr lang="zh-CN" altLang="en-US" kern="0" dirty="0">
                <a:latin typeface="+mn-lt"/>
              </a:rPr>
              <a:t>路组相联，所以共有</a:t>
            </a:r>
            <a:r>
              <a:rPr lang="en-US" altLang="zh-CN" kern="0" dirty="0">
                <a:latin typeface="+mn-lt"/>
              </a:rPr>
              <a:t>128</a:t>
            </a:r>
            <a:r>
              <a:rPr lang="zh-CN" altLang="en-US" kern="0" dirty="0">
                <a:latin typeface="+mn-lt"/>
              </a:rPr>
              <a:t>组</a:t>
            </a:r>
            <a:endParaRPr lang="en-US" altLang="zh-CN" kern="0" dirty="0">
              <a:latin typeface="+mn-lt"/>
            </a:endParaRPr>
          </a:p>
          <a:p>
            <a:pPr marL="176213" lvl="1">
              <a:lnSpc>
                <a:spcPct val="105000"/>
              </a:lnSpc>
              <a:buClr>
                <a:srgbClr val="FF0000"/>
              </a:buClr>
              <a:buNone/>
              <a:defRPr/>
            </a:pPr>
            <a:r>
              <a:rPr lang="en-US" altLang="zh-CN" kern="0" dirty="0">
                <a:latin typeface="+mn-lt"/>
              </a:rPr>
              <a:t>22</a:t>
            </a:r>
            <a:r>
              <a:rPr lang="zh-CN" altLang="en-US" kern="0" dirty="0">
                <a:latin typeface="+mn-lt"/>
              </a:rPr>
              <a:t>位虚页号：</a:t>
            </a:r>
            <a:r>
              <a:rPr lang="en-US" altLang="zh-CN" kern="0" dirty="0">
                <a:solidFill>
                  <a:srgbClr val="FF0000"/>
                </a:solidFill>
                <a:latin typeface="+mn-lt"/>
              </a:rPr>
              <a:t>7</a:t>
            </a:r>
            <a:r>
              <a:rPr lang="zh-CN" altLang="en-US" kern="0" dirty="0">
                <a:solidFill>
                  <a:srgbClr val="FF0000"/>
                </a:solidFill>
                <a:latin typeface="+mn-lt"/>
              </a:rPr>
              <a:t>位组地址</a:t>
            </a:r>
            <a:r>
              <a:rPr lang="zh-CN" altLang="en-US" kern="0" dirty="0">
                <a:latin typeface="+mn-lt"/>
              </a:rPr>
              <a:t>，</a:t>
            </a:r>
            <a:r>
              <a:rPr lang="en-US" altLang="zh-CN" kern="0" dirty="0">
                <a:latin typeface="+mn-lt"/>
              </a:rPr>
              <a:t>15</a:t>
            </a:r>
            <a:r>
              <a:rPr lang="zh-CN" altLang="en-US" kern="0" dirty="0">
                <a:latin typeface="+mn-lt"/>
              </a:rPr>
              <a:t>位</a:t>
            </a:r>
            <a:r>
              <a:rPr lang="en-US" altLang="zh-CN" kern="0" dirty="0">
                <a:latin typeface="+mn-lt"/>
              </a:rPr>
              <a:t>Tag</a:t>
            </a:r>
          </a:p>
          <a:p>
            <a:pPr marL="176213" lvl="1">
              <a:lnSpc>
                <a:spcPct val="105000"/>
              </a:lnSpc>
              <a:buClr>
                <a:srgbClr val="FF0000"/>
              </a:buClr>
              <a:buNone/>
              <a:defRPr/>
            </a:pPr>
            <a:r>
              <a:rPr lang="en-US" altLang="zh-CN" kern="0" dirty="0">
                <a:latin typeface="+mn-lt"/>
              </a:rPr>
              <a:t>TLB</a:t>
            </a:r>
            <a:r>
              <a:rPr lang="zh-CN" altLang="en-US" kern="0" dirty="0">
                <a:latin typeface="+mn-lt"/>
              </a:rPr>
              <a:t>每个表项：</a:t>
            </a:r>
            <a:r>
              <a:rPr lang="en-US" altLang="zh-CN" kern="0" dirty="0">
                <a:latin typeface="+mn-lt"/>
              </a:rPr>
              <a:t>15+24=39</a:t>
            </a:r>
            <a:r>
              <a:rPr lang="zh-CN" altLang="en-US" kern="0" dirty="0">
                <a:latin typeface="+mn-lt"/>
              </a:rPr>
              <a:t>位</a:t>
            </a:r>
            <a:endParaRPr lang="en-US" altLang="zh-CN" kern="0" dirty="0">
              <a:latin typeface="+mn-lt"/>
            </a:endParaRPr>
          </a:p>
          <a:p>
            <a:pPr marL="176213" lvl="1">
              <a:lnSpc>
                <a:spcPct val="105000"/>
              </a:lnSpc>
              <a:buClr>
                <a:srgbClr val="FF0000"/>
              </a:buClr>
              <a:buNone/>
              <a:defRPr/>
            </a:pPr>
            <a:r>
              <a:rPr lang="en-US" altLang="zh-CN" kern="0" dirty="0">
                <a:latin typeface="+mn-lt"/>
              </a:rPr>
              <a:t>TLB</a:t>
            </a:r>
            <a:r>
              <a:rPr lang="zh-CN" altLang="en-US" kern="0" dirty="0">
                <a:latin typeface="+mn-lt"/>
              </a:rPr>
              <a:t>容量：</a:t>
            </a:r>
            <a:r>
              <a:rPr lang="en-US" altLang="zh-CN" kern="0" dirty="0">
                <a:latin typeface="+mn-lt"/>
              </a:rPr>
              <a:t>39</a:t>
            </a:r>
            <a:r>
              <a:rPr lang="en-US" altLang="zh-CN" kern="0" dirty="0"/>
              <a:t>×256=9984</a:t>
            </a:r>
            <a:r>
              <a:rPr lang="zh-CN" altLang="en-US" kern="0" dirty="0"/>
              <a:t>位</a:t>
            </a:r>
            <a:r>
              <a:rPr lang="en-US" altLang="zh-CN" kern="0" dirty="0"/>
              <a:t>=1248</a:t>
            </a:r>
            <a:r>
              <a:rPr lang="zh-CN" altLang="en-US" kern="0" dirty="0"/>
              <a:t>字节</a:t>
            </a:r>
            <a:endParaRPr lang="en-US" altLang="zh-CN" kern="0" dirty="0">
              <a:latin typeface="+mn-lt"/>
            </a:endParaRPr>
          </a:p>
        </p:txBody>
      </p:sp>
    </p:spTree>
    <p:extLst>
      <p:ext uri="{BB962C8B-B14F-4D97-AF65-F5344CB8AC3E}">
        <p14:creationId xmlns:p14="http://schemas.microsoft.com/office/powerpoint/2010/main" val="483134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blinds(horizontal)">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a:xfrm>
            <a:off x="238562" y="188640"/>
            <a:ext cx="5257800" cy="373062"/>
          </a:xfrm>
        </p:spPr>
        <p:txBody>
          <a:bodyPr/>
          <a:lstStyle/>
          <a:p>
            <a:r>
              <a:rPr lang="zh-CN" altLang="en-US" dirty="0"/>
              <a:t>磁记录编码方式（了解）</a:t>
            </a:r>
            <a:endParaRPr lang="en-US" altLang="zh-CN" dirty="0"/>
          </a:p>
        </p:txBody>
      </p:sp>
      <p:sp>
        <p:nvSpPr>
          <p:cNvPr id="16387" name="Rectangle 3"/>
          <p:cNvSpPr>
            <a:spLocks noGrp="1" noChangeArrowheads="1"/>
          </p:cNvSpPr>
          <p:nvPr>
            <p:ph type="body" idx="1"/>
          </p:nvPr>
        </p:nvSpPr>
        <p:spPr>
          <a:xfrm>
            <a:off x="479376" y="752763"/>
            <a:ext cx="10081121" cy="2251899"/>
          </a:xfrm>
        </p:spPr>
        <p:txBody>
          <a:bodyPr/>
          <a:lstStyle/>
          <a:p>
            <a:pPr>
              <a:lnSpc>
                <a:spcPct val="100000"/>
              </a:lnSpc>
              <a:spcBef>
                <a:spcPct val="10000"/>
              </a:spcBef>
              <a:spcAft>
                <a:spcPct val="10000"/>
              </a:spcAft>
            </a:pPr>
            <a:r>
              <a:rPr lang="zh-CN" altLang="en-US" sz="2800" dirty="0">
                <a:latin typeface="黑体" panose="02010609060101010101" pitchFamily="49" charset="-122"/>
                <a:ea typeface="黑体" panose="02010609060101010101" pitchFamily="49" charset="-122"/>
              </a:rPr>
              <a:t>磁记录编码方式：</a:t>
            </a:r>
            <a:r>
              <a:rPr lang="zh-CN" altLang="en-US" dirty="0">
                <a:latin typeface="黑体" panose="02010609060101010101" pitchFamily="49" charset="-122"/>
                <a:ea typeface="黑体" panose="02010609060101010101" pitchFamily="49" charset="-122"/>
              </a:rPr>
              <a:t>实际上是写入电流的变化方式</a:t>
            </a:r>
            <a:endParaRPr lang="en-US" altLang="zh-CN" dirty="0">
              <a:latin typeface="黑体" panose="02010609060101010101" pitchFamily="49" charset="-122"/>
              <a:ea typeface="黑体" panose="02010609060101010101" pitchFamily="49" charset="-122"/>
            </a:endParaRPr>
          </a:p>
          <a:p>
            <a:pPr lvl="1">
              <a:lnSpc>
                <a:spcPct val="100000"/>
              </a:lnSpc>
              <a:spcBef>
                <a:spcPct val="10000"/>
              </a:spcBef>
              <a:spcAft>
                <a:spcPct val="10000"/>
              </a:spcAft>
            </a:pPr>
            <a:r>
              <a:rPr lang="zh-CN" altLang="en-US" dirty="0"/>
              <a:t>编码方法，即按什么规律，把一连串的二进制信息变换成磁层中的一个序列的磁化翻转状态，且能可靠地用读写电路实现这一转换过程 </a:t>
            </a:r>
            <a:endParaRPr lang="en-US" altLang="zh-CN" dirty="0"/>
          </a:p>
          <a:p>
            <a:pPr lvl="1">
              <a:lnSpc>
                <a:spcPct val="100000"/>
              </a:lnSpc>
              <a:spcBef>
                <a:spcPct val="10000"/>
              </a:spcBef>
              <a:spcAft>
                <a:spcPct val="10000"/>
              </a:spcAft>
            </a:pPr>
            <a:r>
              <a:rPr lang="zh-CN" altLang="en-US" dirty="0"/>
              <a:t>归零制</a:t>
            </a:r>
            <a:r>
              <a:rPr lang="en-US" altLang="zh-CN" dirty="0"/>
              <a:t>RZ(</a:t>
            </a:r>
            <a:r>
              <a:rPr lang="zh-CN" altLang="en-US" dirty="0"/>
              <a:t>正负脉冲电流</a:t>
            </a:r>
            <a:r>
              <a:rPr lang="en-US" altLang="zh-CN" dirty="0"/>
              <a:t>)</a:t>
            </a:r>
            <a:r>
              <a:rPr lang="zh-CN" altLang="en-US" dirty="0"/>
              <a:t>、不归零制</a:t>
            </a:r>
            <a:r>
              <a:rPr lang="en-US" altLang="zh-CN" dirty="0"/>
              <a:t>NRZ(</a:t>
            </a:r>
            <a:r>
              <a:rPr lang="zh-CN" altLang="en-US" dirty="0"/>
              <a:t>正反向电流</a:t>
            </a:r>
            <a:r>
              <a:rPr lang="en-US" altLang="zh-CN" dirty="0"/>
              <a:t>)</a:t>
            </a:r>
            <a:r>
              <a:rPr lang="zh-CN" altLang="en-US" dirty="0"/>
              <a:t>、调相制</a:t>
            </a:r>
            <a:r>
              <a:rPr lang="en-US" altLang="zh-CN" dirty="0"/>
              <a:t>PM(</a:t>
            </a:r>
            <a:r>
              <a:rPr lang="zh-CN" altLang="en-US" dirty="0"/>
              <a:t>磁化翻转方向</a:t>
            </a:r>
            <a:r>
              <a:rPr lang="en-US" altLang="zh-CN" dirty="0"/>
              <a:t>)</a:t>
            </a:r>
            <a:r>
              <a:rPr lang="zh-CN" altLang="en-US" dirty="0"/>
              <a:t>、调频制</a:t>
            </a:r>
            <a:r>
              <a:rPr lang="en-US" altLang="zh-CN" dirty="0"/>
              <a:t>FM(</a:t>
            </a:r>
            <a:r>
              <a:rPr lang="zh-CN" altLang="en-US" dirty="0"/>
              <a:t>磁化翻转频率</a:t>
            </a:r>
            <a:r>
              <a:rPr lang="en-US" altLang="zh-CN" dirty="0"/>
              <a:t>) </a:t>
            </a:r>
            <a:endParaRPr lang="zh-CN" altLang="en-US" dirty="0"/>
          </a:p>
          <a:p>
            <a:pPr>
              <a:lnSpc>
                <a:spcPct val="100000"/>
              </a:lnSpc>
              <a:spcBef>
                <a:spcPct val="10000"/>
              </a:spcBef>
              <a:spcAft>
                <a:spcPct val="10000"/>
              </a:spcAft>
            </a:pPr>
            <a:endParaRPr lang="zh-CN" altLang="en-US" dirty="0">
              <a:ea typeface="宋体" pitchFamily="2" charset="-122"/>
            </a:endParaRPr>
          </a:p>
        </p:txBody>
      </p:sp>
      <p:pic>
        <p:nvPicPr>
          <p:cNvPr id="4" name="图片 3"/>
          <p:cNvPicPr>
            <a:picLocks noChangeAspect="1"/>
          </p:cNvPicPr>
          <p:nvPr/>
        </p:nvPicPr>
        <p:blipFill>
          <a:blip r:embed="rId3"/>
          <a:stretch>
            <a:fillRect/>
          </a:stretch>
        </p:blipFill>
        <p:spPr>
          <a:xfrm>
            <a:off x="3647728" y="2708921"/>
            <a:ext cx="5400600" cy="4059275"/>
          </a:xfrm>
          <a:prstGeom prst="rect">
            <a:avLst/>
          </a:prstGeom>
        </p:spPr>
      </p:pic>
    </p:spTree>
    <p:extLst>
      <p:ext uri="{BB962C8B-B14F-4D97-AF65-F5344CB8AC3E}">
        <p14:creationId xmlns:p14="http://schemas.microsoft.com/office/powerpoint/2010/main" val="340299365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8" name="Rectangle 2"/>
          <p:cNvSpPr>
            <a:spLocks noGrp="1" noChangeArrowheads="1"/>
          </p:cNvSpPr>
          <p:nvPr>
            <p:ph type="title"/>
          </p:nvPr>
        </p:nvSpPr>
        <p:spPr>
          <a:xfrm>
            <a:off x="335360" y="260648"/>
            <a:ext cx="7913687" cy="373062"/>
          </a:xfrm>
        </p:spPr>
        <p:txBody>
          <a:bodyPr/>
          <a:lstStyle/>
          <a:p>
            <a:r>
              <a:rPr lang="zh-CN" altLang="en-US" dirty="0"/>
              <a:t>访问内存的性能计算举例</a:t>
            </a:r>
          </a:p>
        </p:txBody>
      </p:sp>
      <p:sp>
        <p:nvSpPr>
          <p:cNvPr id="299015" name="Text Box 7"/>
          <p:cNvSpPr txBox="1">
            <a:spLocks noChangeArrowheads="1"/>
          </p:cNvSpPr>
          <p:nvPr/>
        </p:nvSpPr>
        <p:spPr bwMode="auto">
          <a:xfrm>
            <a:off x="335360" y="1000126"/>
            <a:ext cx="10801200" cy="2751522"/>
          </a:xfrm>
          <a:prstGeom prst="rect">
            <a:avLst/>
          </a:prstGeom>
          <a:noFill/>
          <a:ln w="12700">
            <a:noFill/>
            <a:miter lim="800000"/>
            <a:headEnd/>
            <a:tailEnd/>
          </a:ln>
        </p:spPr>
        <p:txBody>
          <a:bodyPr wrap="square">
            <a:spAutoFit/>
          </a:bodyPr>
          <a:lstStyle/>
          <a:p>
            <a:pPr marL="0" lvl="1">
              <a:lnSpc>
                <a:spcPct val="120000"/>
              </a:lnSpc>
              <a:buClr>
                <a:schemeClr val="accent1"/>
              </a:buClr>
              <a:buNone/>
            </a:pPr>
            <a:r>
              <a:rPr lang="en-US" altLang="zh-CN" sz="2400" dirty="0">
                <a:solidFill>
                  <a:schemeClr val="tx1"/>
                </a:solidFill>
                <a:latin typeface="+mn-lt"/>
              </a:rPr>
              <a:t>2. </a:t>
            </a:r>
            <a:r>
              <a:rPr lang="zh-CN" altLang="en-US" sz="2400" dirty="0">
                <a:solidFill>
                  <a:schemeClr val="tx1"/>
                </a:solidFill>
                <a:latin typeface="+mn-lt"/>
              </a:rPr>
              <a:t>某计算机的存储系统由</a:t>
            </a:r>
            <a:r>
              <a:rPr lang="en-US" altLang="zh-CN" sz="2400" dirty="0">
                <a:solidFill>
                  <a:schemeClr val="tx1"/>
                </a:solidFill>
                <a:latin typeface="+mn-lt"/>
              </a:rPr>
              <a:t>Cache</a:t>
            </a:r>
            <a:r>
              <a:rPr lang="zh-CN" altLang="en-US" sz="2400" dirty="0">
                <a:solidFill>
                  <a:schemeClr val="tx1"/>
                </a:solidFill>
                <a:latin typeface="+mn-lt"/>
              </a:rPr>
              <a:t>、主存和用于虚拟存储的磁盘组成。</a:t>
            </a:r>
            <a:r>
              <a:rPr lang="en-US" altLang="zh-CN" sz="2400" dirty="0">
                <a:solidFill>
                  <a:schemeClr val="tx1"/>
                </a:solidFill>
                <a:latin typeface="+mn-lt"/>
              </a:rPr>
              <a:t>CPU</a:t>
            </a:r>
            <a:r>
              <a:rPr lang="zh-CN" altLang="en-US" sz="2400" dirty="0">
                <a:solidFill>
                  <a:schemeClr val="tx1"/>
                </a:solidFill>
                <a:latin typeface="+mn-lt"/>
              </a:rPr>
              <a:t>总是从</a:t>
            </a:r>
            <a:r>
              <a:rPr lang="en-US" altLang="zh-CN" sz="2400" dirty="0">
                <a:solidFill>
                  <a:schemeClr val="tx1"/>
                </a:solidFill>
                <a:latin typeface="+mn-lt"/>
              </a:rPr>
              <a:t>Cache</a:t>
            </a:r>
            <a:r>
              <a:rPr lang="zh-CN" altLang="en-US" sz="2400" dirty="0">
                <a:solidFill>
                  <a:schemeClr val="tx1"/>
                </a:solidFill>
                <a:latin typeface="+mn-lt"/>
              </a:rPr>
              <a:t>中获取数据。若所访问的字在</a:t>
            </a:r>
            <a:r>
              <a:rPr lang="en-US" altLang="zh-CN" sz="2400" dirty="0">
                <a:solidFill>
                  <a:schemeClr val="tx1"/>
                </a:solidFill>
                <a:latin typeface="+mn-lt"/>
              </a:rPr>
              <a:t>Cache</a:t>
            </a:r>
            <a:r>
              <a:rPr lang="zh-CN" altLang="en-US" sz="2400" dirty="0">
                <a:solidFill>
                  <a:schemeClr val="tx1"/>
                </a:solidFill>
                <a:latin typeface="+mn-lt"/>
              </a:rPr>
              <a:t>中，则存取它需要</a:t>
            </a:r>
            <a:r>
              <a:rPr lang="en-US" altLang="zh-CN" sz="2400" dirty="0">
                <a:solidFill>
                  <a:schemeClr val="tx1"/>
                </a:solidFill>
                <a:latin typeface="+mn-lt"/>
              </a:rPr>
              <a:t>10ns</a:t>
            </a:r>
            <a:r>
              <a:rPr lang="zh-CN" altLang="en-US" sz="2400" dirty="0">
                <a:solidFill>
                  <a:schemeClr val="tx1"/>
                </a:solidFill>
                <a:latin typeface="+mn-lt"/>
              </a:rPr>
              <a:t>；将所访问的字从主存装入</a:t>
            </a:r>
            <a:r>
              <a:rPr lang="en-US" altLang="zh-CN" sz="2400" dirty="0">
                <a:solidFill>
                  <a:schemeClr val="tx1"/>
                </a:solidFill>
                <a:latin typeface="+mn-lt"/>
              </a:rPr>
              <a:t>Cache</a:t>
            </a:r>
            <a:r>
              <a:rPr lang="zh-CN" altLang="en-US" sz="2400" dirty="0">
                <a:solidFill>
                  <a:schemeClr val="tx1"/>
                </a:solidFill>
                <a:latin typeface="+mn-lt"/>
              </a:rPr>
              <a:t>需要</a:t>
            </a:r>
            <a:r>
              <a:rPr lang="en-US" altLang="zh-CN" sz="2400" dirty="0">
                <a:solidFill>
                  <a:schemeClr val="tx1"/>
                </a:solidFill>
                <a:latin typeface="+mn-lt"/>
              </a:rPr>
              <a:t>40ns</a:t>
            </a:r>
            <a:r>
              <a:rPr lang="zh-CN" altLang="en-US" sz="2400" dirty="0">
                <a:solidFill>
                  <a:schemeClr val="tx1"/>
                </a:solidFill>
                <a:latin typeface="+mn-lt"/>
              </a:rPr>
              <a:t>；而将它从磁盘装入主存则需要</a:t>
            </a:r>
            <a:r>
              <a:rPr lang="en-US" altLang="zh-CN" sz="2400" dirty="0">
                <a:solidFill>
                  <a:schemeClr val="tx1"/>
                </a:solidFill>
                <a:latin typeface="+mn-lt"/>
              </a:rPr>
              <a:t>2ms</a:t>
            </a:r>
            <a:r>
              <a:rPr lang="zh-CN" altLang="en-US" sz="2400" dirty="0">
                <a:solidFill>
                  <a:schemeClr val="tx1"/>
                </a:solidFill>
                <a:latin typeface="+mn-lt"/>
              </a:rPr>
              <a:t>。假定</a:t>
            </a:r>
            <a:r>
              <a:rPr lang="en-US" altLang="zh-CN" sz="2400" dirty="0">
                <a:solidFill>
                  <a:schemeClr val="tx1"/>
                </a:solidFill>
                <a:latin typeface="+mn-lt"/>
              </a:rPr>
              <a:t>Cache</a:t>
            </a:r>
            <a:r>
              <a:rPr lang="zh-CN" altLang="en-US" sz="2400" dirty="0">
                <a:solidFill>
                  <a:schemeClr val="tx1"/>
                </a:solidFill>
                <a:latin typeface="+mn-lt"/>
              </a:rPr>
              <a:t>的命中率为</a:t>
            </a:r>
            <a:r>
              <a:rPr lang="en-US" altLang="zh-CN" sz="2400" dirty="0">
                <a:solidFill>
                  <a:schemeClr val="tx1"/>
                </a:solidFill>
                <a:latin typeface="+mn-lt"/>
              </a:rPr>
              <a:t>0.9</a:t>
            </a:r>
            <a:r>
              <a:rPr lang="zh-CN" altLang="en-US" sz="2400" dirty="0">
                <a:solidFill>
                  <a:schemeClr val="tx1"/>
                </a:solidFill>
                <a:latin typeface="+mn-lt"/>
              </a:rPr>
              <a:t>，数据不在</a:t>
            </a:r>
            <a:r>
              <a:rPr lang="en-US" altLang="zh-CN" sz="2400" dirty="0">
                <a:solidFill>
                  <a:schemeClr val="tx1"/>
                </a:solidFill>
                <a:latin typeface="+mn-lt"/>
              </a:rPr>
              <a:t>Cache</a:t>
            </a:r>
            <a:r>
              <a:rPr lang="zh-CN" altLang="en-US" sz="2400" dirty="0">
                <a:solidFill>
                  <a:schemeClr val="tx1"/>
                </a:solidFill>
                <a:latin typeface="+mn-lt"/>
              </a:rPr>
              <a:t>时主存的命中率为</a:t>
            </a:r>
            <a:r>
              <a:rPr lang="en-US" altLang="zh-CN" sz="2400" dirty="0">
                <a:solidFill>
                  <a:schemeClr val="tx1"/>
                </a:solidFill>
                <a:latin typeface="+mn-lt"/>
              </a:rPr>
              <a:t>0.6</a:t>
            </a:r>
            <a:r>
              <a:rPr lang="zh-CN" altLang="en-US" sz="2400" dirty="0">
                <a:solidFill>
                  <a:schemeClr val="tx1"/>
                </a:solidFill>
                <a:latin typeface="+mn-lt"/>
              </a:rPr>
              <a:t>，计算该系统访问一个字的平均存取时间。</a:t>
            </a:r>
            <a:endParaRPr lang="en-US" altLang="zh-CN" sz="2400" dirty="0">
              <a:solidFill>
                <a:schemeClr val="tx1"/>
              </a:solidFill>
              <a:latin typeface="+mn-lt"/>
            </a:endParaRPr>
          </a:p>
          <a:p>
            <a:pPr lvl="1" eaLnBrk="0" hangingPunct="0">
              <a:lnSpc>
                <a:spcPct val="120000"/>
              </a:lnSpc>
              <a:buClr>
                <a:schemeClr val="accent1"/>
              </a:buClr>
              <a:buNone/>
            </a:pPr>
            <a:endParaRPr lang="en-US" altLang="zh-CN" dirty="0">
              <a:cs typeface="Times New Roman" pitchFamily="18" charset="0"/>
            </a:endParaRPr>
          </a:p>
        </p:txBody>
      </p:sp>
      <p:sp>
        <p:nvSpPr>
          <p:cNvPr id="2" name="文本框 1"/>
          <p:cNvSpPr txBox="1"/>
          <p:nvPr/>
        </p:nvSpPr>
        <p:spPr>
          <a:xfrm>
            <a:off x="839416" y="4509120"/>
            <a:ext cx="9433048" cy="757130"/>
          </a:xfrm>
          <a:prstGeom prst="rect">
            <a:avLst/>
          </a:prstGeom>
          <a:noFill/>
        </p:spPr>
        <p:txBody>
          <a:bodyPr wrap="square" rtlCol="0">
            <a:spAutoFit/>
          </a:bodyPr>
          <a:lstStyle/>
          <a:p>
            <a:pPr lvl="0" algn="just" eaLnBrk="0" hangingPunct="0">
              <a:lnSpc>
                <a:spcPct val="90000"/>
              </a:lnSpc>
              <a:spcBef>
                <a:spcPct val="40000"/>
              </a:spcBef>
              <a:buNone/>
              <a:defRPr/>
            </a:pPr>
            <a:r>
              <a:rPr lang="zh-CN" altLang="zh-CN" sz="2400" dirty="0">
                <a:solidFill>
                  <a:schemeClr val="tx1"/>
                </a:solidFill>
              </a:rPr>
              <a:t>平均存取时间</a:t>
            </a:r>
            <a:r>
              <a:rPr lang="en-US" altLang="zh-CN" sz="2400" dirty="0">
                <a:solidFill>
                  <a:schemeClr val="tx1"/>
                </a:solidFill>
              </a:rPr>
              <a:t>=10ns*0.9+0.1</a:t>
            </a:r>
            <a:r>
              <a:rPr lang="zh-CN" altLang="en-US" sz="2400" dirty="0">
                <a:solidFill>
                  <a:schemeClr val="tx1"/>
                </a:solidFill>
              </a:rPr>
              <a:t>*</a:t>
            </a:r>
            <a:r>
              <a:rPr lang="en-US" altLang="zh-CN" sz="2400" dirty="0">
                <a:solidFill>
                  <a:schemeClr val="tx1"/>
                </a:solidFill>
              </a:rPr>
              <a:t>(</a:t>
            </a:r>
            <a:r>
              <a:rPr lang="zh-CN" altLang="zh-CN" sz="2400" dirty="0">
                <a:solidFill>
                  <a:schemeClr val="tx1"/>
                </a:solidFill>
              </a:rPr>
              <a:t>（</a:t>
            </a:r>
            <a:r>
              <a:rPr lang="en-US" altLang="zh-CN" sz="2400" dirty="0">
                <a:solidFill>
                  <a:schemeClr val="tx1"/>
                </a:solidFill>
              </a:rPr>
              <a:t>10 ns +40 ns</a:t>
            </a:r>
            <a:r>
              <a:rPr lang="zh-CN" altLang="zh-CN" sz="2400" dirty="0">
                <a:solidFill>
                  <a:schemeClr val="tx1"/>
                </a:solidFill>
              </a:rPr>
              <a:t>）</a:t>
            </a:r>
            <a:r>
              <a:rPr lang="en-US" altLang="zh-CN" sz="2400" dirty="0">
                <a:solidFill>
                  <a:schemeClr val="tx1"/>
                </a:solidFill>
              </a:rPr>
              <a:t>*0.6+</a:t>
            </a:r>
            <a:r>
              <a:rPr lang="zh-CN" altLang="zh-CN" sz="2400" dirty="0">
                <a:solidFill>
                  <a:schemeClr val="tx1"/>
                </a:solidFill>
              </a:rPr>
              <a:t>（</a:t>
            </a:r>
            <a:r>
              <a:rPr lang="en-US" altLang="zh-CN" sz="2400" dirty="0">
                <a:solidFill>
                  <a:schemeClr val="tx1"/>
                </a:solidFill>
              </a:rPr>
              <a:t>10 ns +40 ns+2000000</a:t>
            </a:r>
            <a:r>
              <a:rPr lang="zh-CN" altLang="zh-CN" sz="2400" dirty="0">
                <a:solidFill>
                  <a:schemeClr val="tx1"/>
                </a:solidFill>
              </a:rPr>
              <a:t>）</a:t>
            </a:r>
            <a:r>
              <a:rPr lang="en-US" altLang="zh-CN" sz="2400" dirty="0">
                <a:solidFill>
                  <a:schemeClr val="tx1"/>
                </a:solidFill>
              </a:rPr>
              <a:t>*0.4)=80000</a:t>
            </a:r>
            <a:r>
              <a:rPr lang="zh-CN" altLang="en-US" sz="2400" dirty="0"/>
              <a:t> </a:t>
            </a:r>
            <a:r>
              <a:rPr lang="en-US" altLang="zh-CN" sz="2400" dirty="0"/>
              <a:t>ns =80</a:t>
            </a:r>
            <a:r>
              <a:rPr lang="en-US" altLang="zh-CN" sz="2400" dirty="0">
                <a:solidFill>
                  <a:schemeClr val="tx1"/>
                </a:solidFill>
              </a:rPr>
              <a:t> us</a:t>
            </a:r>
          </a:p>
        </p:txBody>
      </p:sp>
    </p:spTree>
    <p:extLst>
      <p:ext uri="{BB962C8B-B14F-4D97-AF65-F5344CB8AC3E}">
        <p14:creationId xmlns:p14="http://schemas.microsoft.com/office/powerpoint/2010/main" val="1913264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a:xfrm>
            <a:off x="407368" y="273206"/>
            <a:ext cx="5257800" cy="373063"/>
          </a:xfrm>
        </p:spPr>
        <p:txBody>
          <a:bodyPr/>
          <a:lstStyle/>
          <a:p>
            <a:r>
              <a:rPr lang="zh-CN" altLang="en-US" dirty="0"/>
              <a:t>作业</a:t>
            </a:r>
          </a:p>
        </p:txBody>
      </p:sp>
      <p:graphicFrame>
        <p:nvGraphicFramePr>
          <p:cNvPr id="5" name="表格 4"/>
          <p:cNvGraphicFramePr>
            <a:graphicFrameLocks noGrp="1"/>
          </p:cNvGraphicFramePr>
          <p:nvPr>
            <p:extLst>
              <p:ext uri="{D42A27DB-BD31-4B8C-83A1-F6EECF244321}">
                <p14:modId xmlns:p14="http://schemas.microsoft.com/office/powerpoint/2010/main" val="3527142177"/>
              </p:ext>
            </p:extLst>
          </p:nvPr>
        </p:nvGraphicFramePr>
        <p:xfrm>
          <a:off x="1631505" y="2708921"/>
          <a:ext cx="8493989" cy="3384375"/>
        </p:xfrm>
        <a:graphic>
          <a:graphicData uri="http://schemas.openxmlformats.org/drawingml/2006/table">
            <a:tbl>
              <a:tblPr firstRow="1" firstCol="1" bandRow="1">
                <a:tableStyleId>{5C22544A-7EE6-4342-B048-85BDC9FD1C3A}</a:tableStyleId>
              </a:tblPr>
              <a:tblGrid>
                <a:gridCol w="1698399">
                  <a:extLst>
                    <a:ext uri="{9D8B030D-6E8A-4147-A177-3AD203B41FA5}">
                      <a16:colId xmlns:a16="http://schemas.microsoft.com/office/drawing/2014/main" val="20000"/>
                    </a:ext>
                  </a:extLst>
                </a:gridCol>
                <a:gridCol w="1698399">
                  <a:extLst>
                    <a:ext uri="{9D8B030D-6E8A-4147-A177-3AD203B41FA5}">
                      <a16:colId xmlns:a16="http://schemas.microsoft.com/office/drawing/2014/main" val="20001"/>
                    </a:ext>
                  </a:extLst>
                </a:gridCol>
                <a:gridCol w="1698399">
                  <a:extLst>
                    <a:ext uri="{9D8B030D-6E8A-4147-A177-3AD203B41FA5}">
                      <a16:colId xmlns:a16="http://schemas.microsoft.com/office/drawing/2014/main" val="20002"/>
                    </a:ext>
                  </a:extLst>
                </a:gridCol>
                <a:gridCol w="1699396">
                  <a:extLst>
                    <a:ext uri="{9D8B030D-6E8A-4147-A177-3AD203B41FA5}">
                      <a16:colId xmlns:a16="http://schemas.microsoft.com/office/drawing/2014/main" val="20003"/>
                    </a:ext>
                  </a:extLst>
                </a:gridCol>
                <a:gridCol w="1699396">
                  <a:extLst>
                    <a:ext uri="{9D8B030D-6E8A-4147-A177-3AD203B41FA5}">
                      <a16:colId xmlns:a16="http://schemas.microsoft.com/office/drawing/2014/main" val="20004"/>
                    </a:ext>
                  </a:extLst>
                </a:gridCol>
              </a:tblGrid>
              <a:tr h="676875">
                <a:tc>
                  <a:txBody>
                    <a:bodyPr/>
                    <a:lstStyle/>
                    <a:p>
                      <a:pPr algn="ctr">
                        <a:spcAft>
                          <a:spcPts val="0"/>
                        </a:spcAft>
                      </a:pPr>
                      <a:r>
                        <a:rPr lang="en-US" sz="2400" b="1" kern="100" dirty="0">
                          <a:effectLst/>
                        </a:rPr>
                        <a:t>P</a:t>
                      </a:r>
                      <a:endParaRPr lang="zh-CN" sz="2400" b="1" kern="100" dirty="0">
                        <a:effectLst/>
                        <a:latin typeface="Times New Roman"/>
                        <a:ea typeface="宋体"/>
                      </a:endParaRPr>
                    </a:p>
                  </a:txBody>
                  <a:tcPr marL="68580" marR="68580" marT="0" marB="0" anchor="ctr"/>
                </a:tc>
                <a:tc>
                  <a:txBody>
                    <a:bodyPr/>
                    <a:lstStyle/>
                    <a:p>
                      <a:pPr algn="ctr">
                        <a:spcAft>
                          <a:spcPts val="0"/>
                        </a:spcAft>
                      </a:pPr>
                      <a:r>
                        <a:rPr lang="en-US" sz="2400" b="1" kern="100" dirty="0">
                          <a:effectLst/>
                        </a:rPr>
                        <a:t>#VPN</a:t>
                      </a:r>
                      <a:r>
                        <a:rPr lang="zh-CN" sz="2400" b="1" kern="100" dirty="0">
                          <a:effectLst/>
                        </a:rPr>
                        <a:t>位数</a:t>
                      </a:r>
                      <a:endParaRPr lang="zh-CN" sz="2400" b="1" kern="100" dirty="0">
                        <a:effectLst/>
                        <a:latin typeface="Times New Roman"/>
                        <a:ea typeface="宋体"/>
                      </a:endParaRPr>
                    </a:p>
                  </a:txBody>
                  <a:tcPr marL="68580" marR="68580" marT="0" marB="0" anchor="ctr"/>
                </a:tc>
                <a:tc>
                  <a:txBody>
                    <a:bodyPr/>
                    <a:lstStyle/>
                    <a:p>
                      <a:pPr algn="ctr">
                        <a:spcAft>
                          <a:spcPts val="0"/>
                        </a:spcAft>
                      </a:pPr>
                      <a:r>
                        <a:rPr lang="en-US" sz="2400" b="1" kern="100" dirty="0">
                          <a:effectLst/>
                        </a:rPr>
                        <a:t>#VPO</a:t>
                      </a:r>
                      <a:r>
                        <a:rPr lang="zh-CN" sz="2400" b="1" kern="100" dirty="0">
                          <a:effectLst/>
                        </a:rPr>
                        <a:t>位数</a:t>
                      </a:r>
                      <a:endParaRPr lang="zh-CN" sz="2400" b="1" kern="100" dirty="0">
                        <a:effectLst/>
                        <a:latin typeface="Times New Roman"/>
                        <a:ea typeface="宋体"/>
                      </a:endParaRPr>
                    </a:p>
                  </a:txBody>
                  <a:tcPr marL="68580" marR="68580" marT="0" marB="0" anchor="ctr"/>
                </a:tc>
                <a:tc>
                  <a:txBody>
                    <a:bodyPr/>
                    <a:lstStyle/>
                    <a:p>
                      <a:pPr algn="ctr">
                        <a:spcAft>
                          <a:spcPts val="0"/>
                        </a:spcAft>
                      </a:pPr>
                      <a:r>
                        <a:rPr lang="en-US" sz="2400" b="1" kern="100" dirty="0">
                          <a:effectLst/>
                        </a:rPr>
                        <a:t>#PPN</a:t>
                      </a:r>
                      <a:r>
                        <a:rPr lang="zh-CN" sz="2400" b="1" kern="100" dirty="0">
                          <a:effectLst/>
                        </a:rPr>
                        <a:t>位数</a:t>
                      </a:r>
                      <a:endParaRPr lang="zh-CN" sz="2400" b="1" kern="100" dirty="0">
                        <a:effectLst/>
                        <a:latin typeface="Times New Roman"/>
                        <a:ea typeface="宋体"/>
                      </a:endParaRPr>
                    </a:p>
                  </a:txBody>
                  <a:tcPr marL="68580" marR="68580" marT="0" marB="0" anchor="ctr"/>
                </a:tc>
                <a:tc>
                  <a:txBody>
                    <a:bodyPr/>
                    <a:lstStyle/>
                    <a:p>
                      <a:pPr algn="ctr">
                        <a:spcAft>
                          <a:spcPts val="0"/>
                        </a:spcAft>
                      </a:pPr>
                      <a:r>
                        <a:rPr lang="en-US" sz="2400" b="1" kern="100" dirty="0">
                          <a:effectLst/>
                        </a:rPr>
                        <a:t>#PPO</a:t>
                      </a:r>
                      <a:r>
                        <a:rPr lang="zh-CN" sz="2400" b="1" kern="100" dirty="0">
                          <a:effectLst/>
                        </a:rPr>
                        <a:t>位数</a:t>
                      </a:r>
                      <a:endParaRPr lang="zh-CN" sz="2400" b="1" kern="100" dirty="0">
                        <a:effectLst/>
                        <a:latin typeface="Times New Roman"/>
                        <a:ea typeface="宋体"/>
                      </a:endParaRPr>
                    </a:p>
                  </a:txBody>
                  <a:tcPr marL="68580" marR="68580" marT="0" marB="0" anchor="ctr"/>
                </a:tc>
                <a:extLst>
                  <a:ext uri="{0D108BD9-81ED-4DB2-BD59-A6C34878D82A}">
                    <a16:rowId xmlns:a16="http://schemas.microsoft.com/office/drawing/2014/main" val="10000"/>
                  </a:ext>
                </a:extLst>
              </a:tr>
              <a:tr h="676875">
                <a:tc>
                  <a:txBody>
                    <a:bodyPr/>
                    <a:lstStyle/>
                    <a:p>
                      <a:pPr algn="ctr">
                        <a:spcAft>
                          <a:spcPts val="0"/>
                        </a:spcAft>
                      </a:pPr>
                      <a:r>
                        <a:rPr lang="en-US" sz="2800" b="1" kern="100">
                          <a:effectLst/>
                        </a:rPr>
                        <a:t>1KB</a:t>
                      </a:r>
                      <a:endParaRPr lang="zh-CN" sz="2800" b="1" kern="100">
                        <a:effectLst/>
                        <a:latin typeface="Times New Roman"/>
                        <a:ea typeface="宋体"/>
                      </a:endParaRPr>
                    </a:p>
                  </a:txBody>
                  <a:tcPr marL="68580" marR="68580" marT="0" marB="0" anchor="ctr"/>
                </a:tc>
                <a:tc>
                  <a:txBody>
                    <a:bodyPr/>
                    <a:lstStyle/>
                    <a:p>
                      <a:pPr algn="ctr">
                        <a:spcAft>
                          <a:spcPts val="0"/>
                        </a:spcAft>
                      </a:pPr>
                      <a:r>
                        <a:rPr lang="en-US" sz="2800" b="1" kern="100" dirty="0">
                          <a:effectLst/>
                        </a:rPr>
                        <a:t>22</a:t>
                      </a:r>
                      <a:endParaRPr lang="zh-CN" sz="2800" b="1" kern="100" dirty="0">
                        <a:effectLst/>
                        <a:latin typeface="Times New Roman"/>
                        <a:ea typeface="宋体"/>
                      </a:endParaRPr>
                    </a:p>
                  </a:txBody>
                  <a:tcPr marL="68580" marR="68580" marT="0" marB="0" anchor="ctr"/>
                </a:tc>
                <a:tc>
                  <a:txBody>
                    <a:bodyPr/>
                    <a:lstStyle/>
                    <a:p>
                      <a:pPr algn="ctr">
                        <a:spcAft>
                          <a:spcPts val="0"/>
                        </a:spcAft>
                      </a:pPr>
                      <a:r>
                        <a:rPr lang="en-US" sz="2800" b="1" kern="100">
                          <a:effectLst/>
                        </a:rPr>
                        <a:t>10</a:t>
                      </a:r>
                      <a:endParaRPr lang="zh-CN" sz="2800" b="1" kern="100">
                        <a:effectLst/>
                        <a:latin typeface="Times New Roman"/>
                        <a:ea typeface="宋体"/>
                      </a:endParaRPr>
                    </a:p>
                  </a:txBody>
                  <a:tcPr marL="68580" marR="68580" marT="0" marB="0" anchor="ctr"/>
                </a:tc>
                <a:tc>
                  <a:txBody>
                    <a:bodyPr/>
                    <a:lstStyle/>
                    <a:p>
                      <a:pPr algn="ctr">
                        <a:spcAft>
                          <a:spcPts val="0"/>
                        </a:spcAft>
                      </a:pPr>
                      <a:endParaRPr lang="zh-CN" sz="2800" b="1" kern="100" dirty="0">
                        <a:effectLst/>
                        <a:latin typeface="Times New Roman"/>
                        <a:ea typeface="宋体"/>
                      </a:endParaRPr>
                    </a:p>
                  </a:txBody>
                  <a:tcPr marL="68580" marR="68580" marT="0" marB="0" anchor="ctr"/>
                </a:tc>
                <a:tc>
                  <a:txBody>
                    <a:bodyPr/>
                    <a:lstStyle/>
                    <a:p>
                      <a:pPr algn="ctr">
                        <a:spcAft>
                          <a:spcPts val="0"/>
                        </a:spcAft>
                      </a:pPr>
                      <a:endParaRPr lang="zh-CN" sz="2800" b="1" kern="100" dirty="0">
                        <a:effectLst/>
                        <a:latin typeface="Times New Roman"/>
                        <a:ea typeface="宋体"/>
                      </a:endParaRPr>
                    </a:p>
                  </a:txBody>
                  <a:tcPr marL="68580" marR="68580" marT="0" marB="0" anchor="ctr"/>
                </a:tc>
                <a:extLst>
                  <a:ext uri="{0D108BD9-81ED-4DB2-BD59-A6C34878D82A}">
                    <a16:rowId xmlns:a16="http://schemas.microsoft.com/office/drawing/2014/main" val="10001"/>
                  </a:ext>
                </a:extLst>
              </a:tr>
              <a:tr h="676875">
                <a:tc>
                  <a:txBody>
                    <a:bodyPr/>
                    <a:lstStyle/>
                    <a:p>
                      <a:pPr algn="ctr">
                        <a:spcAft>
                          <a:spcPts val="0"/>
                        </a:spcAft>
                      </a:pPr>
                      <a:r>
                        <a:rPr lang="en-US" sz="2800" b="1" kern="100">
                          <a:effectLst/>
                        </a:rPr>
                        <a:t>2KB</a:t>
                      </a:r>
                      <a:endParaRPr lang="zh-CN" sz="2800" b="1" kern="100">
                        <a:effectLst/>
                        <a:latin typeface="Times New Roman"/>
                        <a:ea typeface="宋体"/>
                      </a:endParaRPr>
                    </a:p>
                  </a:txBody>
                  <a:tcPr marL="68580" marR="68580" marT="0" marB="0" anchor="ctr"/>
                </a:tc>
                <a:tc>
                  <a:txBody>
                    <a:bodyPr/>
                    <a:lstStyle/>
                    <a:p>
                      <a:pPr algn="ctr">
                        <a:spcAft>
                          <a:spcPts val="0"/>
                        </a:spcAft>
                      </a:pPr>
                      <a:r>
                        <a:rPr lang="en-US" sz="2800" b="1" kern="100" dirty="0">
                          <a:effectLst/>
                        </a:rPr>
                        <a:t>21</a:t>
                      </a:r>
                      <a:endParaRPr lang="zh-CN" sz="2800" b="1" kern="100" dirty="0">
                        <a:effectLst/>
                        <a:latin typeface="Times New Roman"/>
                        <a:ea typeface="宋体"/>
                      </a:endParaRPr>
                    </a:p>
                  </a:txBody>
                  <a:tcPr marL="68580" marR="68580" marT="0" marB="0" anchor="ctr"/>
                </a:tc>
                <a:tc>
                  <a:txBody>
                    <a:bodyPr/>
                    <a:lstStyle/>
                    <a:p>
                      <a:pPr algn="ctr">
                        <a:spcAft>
                          <a:spcPts val="0"/>
                        </a:spcAft>
                      </a:pPr>
                      <a:r>
                        <a:rPr lang="en-US" sz="2800" b="1" kern="100" dirty="0">
                          <a:effectLst/>
                        </a:rPr>
                        <a:t>11</a:t>
                      </a:r>
                      <a:endParaRPr lang="zh-CN" sz="2800" b="1" kern="100" dirty="0">
                        <a:effectLst/>
                        <a:latin typeface="Times New Roman"/>
                        <a:ea typeface="宋体"/>
                      </a:endParaRPr>
                    </a:p>
                  </a:txBody>
                  <a:tcPr marL="68580" marR="68580" marT="0" marB="0" anchor="ctr"/>
                </a:tc>
                <a:tc>
                  <a:txBody>
                    <a:bodyPr/>
                    <a:lstStyle/>
                    <a:p>
                      <a:pPr algn="ctr">
                        <a:spcAft>
                          <a:spcPts val="0"/>
                        </a:spcAft>
                      </a:pPr>
                      <a:endParaRPr lang="zh-CN" sz="2800" b="1" kern="100" dirty="0">
                        <a:effectLst/>
                        <a:latin typeface="Times New Roman"/>
                        <a:ea typeface="宋体"/>
                      </a:endParaRPr>
                    </a:p>
                  </a:txBody>
                  <a:tcPr marL="68580" marR="68580" marT="0" marB="0" anchor="ctr"/>
                </a:tc>
                <a:tc>
                  <a:txBody>
                    <a:bodyPr/>
                    <a:lstStyle/>
                    <a:p>
                      <a:pPr algn="ctr">
                        <a:spcAft>
                          <a:spcPts val="0"/>
                        </a:spcAft>
                      </a:pPr>
                      <a:endParaRPr lang="zh-CN" sz="2800" b="1" kern="100" dirty="0">
                        <a:effectLst/>
                        <a:latin typeface="Times New Roman"/>
                        <a:ea typeface="宋体"/>
                      </a:endParaRPr>
                    </a:p>
                  </a:txBody>
                  <a:tcPr marL="68580" marR="68580" marT="0" marB="0" anchor="ctr"/>
                </a:tc>
                <a:extLst>
                  <a:ext uri="{0D108BD9-81ED-4DB2-BD59-A6C34878D82A}">
                    <a16:rowId xmlns:a16="http://schemas.microsoft.com/office/drawing/2014/main" val="10002"/>
                  </a:ext>
                </a:extLst>
              </a:tr>
              <a:tr h="676875">
                <a:tc>
                  <a:txBody>
                    <a:bodyPr/>
                    <a:lstStyle/>
                    <a:p>
                      <a:pPr algn="ctr">
                        <a:spcAft>
                          <a:spcPts val="0"/>
                        </a:spcAft>
                      </a:pPr>
                      <a:r>
                        <a:rPr lang="en-US" sz="2800" b="1" kern="100">
                          <a:effectLst/>
                        </a:rPr>
                        <a:t>4KB</a:t>
                      </a:r>
                      <a:endParaRPr lang="zh-CN" sz="2800" b="1" kern="100">
                        <a:effectLst/>
                        <a:latin typeface="Times New Roman"/>
                        <a:ea typeface="宋体"/>
                      </a:endParaRPr>
                    </a:p>
                  </a:txBody>
                  <a:tcPr marL="68580" marR="68580" marT="0" marB="0" anchor="ctr"/>
                </a:tc>
                <a:tc>
                  <a:txBody>
                    <a:bodyPr/>
                    <a:lstStyle/>
                    <a:p>
                      <a:pPr algn="ctr">
                        <a:spcAft>
                          <a:spcPts val="0"/>
                        </a:spcAft>
                      </a:pPr>
                      <a:r>
                        <a:rPr lang="en-US" sz="2800" b="1" kern="100">
                          <a:effectLst/>
                        </a:rPr>
                        <a:t>20</a:t>
                      </a:r>
                      <a:endParaRPr lang="zh-CN" sz="2800" b="1" kern="100">
                        <a:effectLst/>
                        <a:latin typeface="Times New Roman"/>
                        <a:ea typeface="宋体"/>
                      </a:endParaRPr>
                    </a:p>
                  </a:txBody>
                  <a:tcPr marL="68580" marR="68580" marT="0" marB="0" anchor="ctr"/>
                </a:tc>
                <a:tc>
                  <a:txBody>
                    <a:bodyPr/>
                    <a:lstStyle/>
                    <a:p>
                      <a:pPr algn="ctr">
                        <a:spcAft>
                          <a:spcPts val="0"/>
                        </a:spcAft>
                      </a:pPr>
                      <a:r>
                        <a:rPr lang="en-US" sz="2800" b="1" kern="100" dirty="0">
                          <a:effectLst/>
                        </a:rPr>
                        <a:t>12</a:t>
                      </a:r>
                      <a:endParaRPr lang="zh-CN" sz="2800" b="1" kern="100" dirty="0">
                        <a:effectLst/>
                        <a:latin typeface="Times New Roman"/>
                        <a:ea typeface="宋体"/>
                      </a:endParaRPr>
                    </a:p>
                  </a:txBody>
                  <a:tcPr marL="68580" marR="68580" marT="0" marB="0" anchor="ctr"/>
                </a:tc>
                <a:tc>
                  <a:txBody>
                    <a:bodyPr/>
                    <a:lstStyle/>
                    <a:p>
                      <a:pPr algn="ctr">
                        <a:spcAft>
                          <a:spcPts val="0"/>
                        </a:spcAft>
                      </a:pPr>
                      <a:endParaRPr lang="zh-CN" sz="2800" b="1" kern="100" dirty="0">
                        <a:effectLst/>
                        <a:latin typeface="Times New Roman"/>
                        <a:ea typeface="宋体"/>
                      </a:endParaRPr>
                    </a:p>
                  </a:txBody>
                  <a:tcPr marL="68580" marR="68580" marT="0" marB="0" anchor="ctr"/>
                </a:tc>
                <a:tc>
                  <a:txBody>
                    <a:bodyPr/>
                    <a:lstStyle/>
                    <a:p>
                      <a:pPr algn="ctr">
                        <a:spcAft>
                          <a:spcPts val="0"/>
                        </a:spcAft>
                      </a:pPr>
                      <a:endParaRPr lang="zh-CN" sz="2800" b="1" kern="100" dirty="0">
                        <a:effectLst/>
                        <a:latin typeface="Times New Roman"/>
                        <a:ea typeface="宋体"/>
                      </a:endParaRPr>
                    </a:p>
                  </a:txBody>
                  <a:tcPr marL="68580" marR="68580" marT="0" marB="0" anchor="ctr"/>
                </a:tc>
                <a:extLst>
                  <a:ext uri="{0D108BD9-81ED-4DB2-BD59-A6C34878D82A}">
                    <a16:rowId xmlns:a16="http://schemas.microsoft.com/office/drawing/2014/main" val="10003"/>
                  </a:ext>
                </a:extLst>
              </a:tr>
              <a:tr h="676875">
                <a:tc>
                  <a:txBody>
                    <a:bodyPr/>
                    <a:lstStyle/>
                    <a:p>
                      <a:pPr algn="ctr">
                        <a:spcAft>
                          <a:spcPts val="0"/>
                        </a:spcAft>
                      </a:pPr>
                      <a:r>
                        <a:rPr lang="en-US" sz="2800" b="1" kern="100">
                          <a:effectLst/>
                        </a:rPr>
                        <a:t>8KB</a:t>
                      </a:r>
                      <a:endParaRPr lang="zh-CN" sz="2800" b="1" kern="100">
                        <a:effectLst/>
                        <a:latin typeface="Times New Roman"/>
                        <a:ea typeface="宋体"/>
                      </a:endParaRPr>
                    </a:p>
                  </a:txBody>
                  <a:tcPr marL="68580" marR="68580" marT="0" marB="0" anchor="ctr"/>
                </a:tc>
                <a:tc>
                  <a:txBody>
                    <a:bodyPr/>
                    <a:lstStyle/>
                    <a:p>
                      <a:pPr algn="ctr">
                        <a:spcAft>
                          <a:spcPts val="0"/>
                        </a:spcAft>
                      </a:pPr>
                      <a:r>
                        <a:rPr lang="en-US" sz="2800" b="1" kern="100">
                          <a:effectLst/>
                        </a:rPr>
                        <a:t>19</a:t>
                      </a:r>
                      <a:endParaRPr lang="zh-CN" sz="2800" b="1" kern="100">
                        <a:effectLst/>
                        <a:latin typeface="Times New Roman"/>
                        <a:ea typeface="宋体"/>
                      </a:endParaRPr>
                    </a:p>
                  </a:txBody>
                  <a:tcPr marL="68580" marR="68580" marT="0" marB="0" anchor="ctr"/>
                </a:tc>
                <a:tc>
                  <a:txBody>
                    <a:bodyPr/>
                    <a:lstStyle/>
                    <a:p>
                      <a:pPr algn="ctr">
                        <a:spcAft>
                          <a:spcPts val="0"/>
                        </a:spcAft>
                      </a:pPr>
                      <a:r>
                        <a:rPr lang="en-US" sz="2800" b="1" kern="100">
                          <a:effectLst/>
                        </a:rPr>
                        <a:t>13</a:t>
                      </a:r>
                      <a:endParaRPr lang="zh-CN" sz="2800" b="1" kern="100">
                        <a:effectLst/>
                        <a:latin typeface="Times New Roman"/>
                        <a:ea typeface="宋体"/>
                      </a:endParaRPr>
                    </a:p>
                  </a:txBody>
                  <a:tcPr marL="68580" marR="68580" marT="0" marB="0" anchor="ctr"/>
                </a:tc>
                <a:tc>
                  <a:txBody>
                    <a:bodyPr/>
                    <a:lstStyle/>
                    <a:p>
                      <a:pPr algn="ctr">
                        <a:spcAft>
                          <a:spcPts val="0"/>
                        </a:spcAft>
                      </a:pPr>
                      <a:endParaRPr lang="zh-CN" sz="2800" b="1" kern="100" dirty="0">
                        <a:effectLst/>
                        <a:latin typeface="Times New Roman"/>
                        <a:ea typeface="宋体"/>
                      </a:endParaRPr>
                    </a:p>
                  </a:txBody>
                  <a:tcPr marL="68580" marR="68580" marT="0" marB="0" anchor="ctr"/>
                </a:tc>
                <a:tc>
                  <a:txBody>
                    <a:bodyPr/>
                    <a:lstStyle/>
                    <a:p>
                      <a:pPr algn="ctr">
                        <a:spcAft>
                          <a:spcPts val="0"/>
                        </a:spcAft>
                      </a:pPr>
                      <a:endParaRPr lang="zh-CN" sz="2800" b="1" kern="100" dirty="0">
                        <a:effectLst/>
                        <a:latin typeface="Times New Roman"/>
                        <a:ea typeface="宋体"/>
                      </a:endParaRPr>
                    </a:p>
                  </a:txBody>
                  <a:tcPr marL="68580" marR="68580" marT="0" marB="0" anchor="ctr"/>
                </a:tc>
                <a:extLst>
                  <a:ext uri="{0D108BD9-81ED-4DB2-BD59-A6C34878D82A}">
                    <a16:rowId xmlns:a16="http://schemas.microsoft.com/office/drawing/2014/main" val="10004"/>
                  </a:ext>
                </a:extLst>
              </a:tr>
            </a:tbl>
          </a:graphicData>
        </a:graphic>
      </p:graphicFrame>
      <p:sp>
        <p:nvSpPr>
          <p:cNvPr id="6" name="Rectangle 2"/>
          <p:cNvSpPr>
            <a:spLocks noChangeArrowheads="1"/>
          </p:cNvSpPr>
          <p:nvPr/>
        </p:nvSpPr>
        <p:spPr bwMode="auto">
          <a:xfrm>
            <a:off x="406664" y="882878"/>
            <a:ext cx="10945920"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1" hangingPunct="1">
              <a:lnSpc>
                <a:spcPts val="3600"/>
              </a:lnSpc>
              <a:spcBef>
                <a:spcPct val="0"/>
              </a:spcBef>
              <a:buClrTx/>
              <a:buSzTx/>
              <a:buNone/>
            </a:pPr>
            <a:r>
              <a:rPr kumimoji="0" lang="en-US" altLang="zh-CN" sz="2000" b="1" i="0" u="none" strike="noStrike" cap="none" normalizeH="0" baseline="0" dirty="0">
                <a:ln>
                  <a:noFill/>
                </a:ln>
                <a:solidFill>
                  <a:schemeClr val="tx1"/>
                </a:solidFill>
                <a:effectLst/>
                <a:latin typeface="黑体" panose="02010609060101010101" pitchFamily="49" charset="-122"/>
                <a:ea typeface="黑体" panose="02010609060101010101" pitchFamily="49" charset="-122"/>
                <a:cs typeface="Times New Roman" pitchFamily="18" charset="0"/>
              </a:rPr>
              <a:t>1. </a:t>
            </a:r>
            <a:r>
              <a:rPr kumimoji="0" lang="zh-CN" altLang="zh-CN" sz="2000" b="1" i="0" u="none" strike="noStrike" cap="none" normalizeH="0" baseline="0" dirty="0">
                <a:ln>
                  <a:noFill/>
                </a:ln>
                <a:solidFill>
                  <a:schemeClr val="tx1"/>
                </a:solidFill>
                <a:effectLst/>
                <a:latin typeface="黑体" panose="02010609060101010101" pitchFamily="49" charset="-122"/>
                <a:ea typeface="黑体" panose="02010609060101010101" pitchFamily="49" charset="-122"/>
                <a:cs typeface="Times New Roman" pitchFamily="18" charset="0"/>
              </a:rPr>
              <a:t>给定一个</a:t>
            </a:r>
            <a:r>
              <a:rPr kumimoji="0" lang="en-US" altLang="zh-CN" sz="2000" b="1" i="0" u="none" strike="noStrike" cap="none" normalizeH="0" baseline="0" dirty="0">
                <a:ln>
                  <a:noFill/>
                </a:ln>
                <a:solidFill>
                  <a:schemeClr val="tx1"/>
                </a:solidFill>
                <a:effectLst/>
                <a:latin typeface="黑体" panose="02010609060101010101" pitchFamily="49" charset="-122"/>
                <a:ea typeface="黑体" panose="02010609060101010101" pitchFamily="49" charset="-122"/>
                <a:cs typeface="Times New Roman" pitchFamily="18" charset="0"/>
              </a:rPr>
              <a:t>32</a:t>
            </a:r>
            <a:r>
              <a:rPr kumimoji="0" lang="zh-CN" altLang="en-US" sz="2000" b="1" i="0" u="none" strike="noStrike" cap="none" normalizeH="0" baseline="0" dirty="0">
                <a:ln>
                  <a:noFill/>
                </a:ln>
                <a:solidFill>
                  <a:schemeClr val="tx1"/>
                </a:solidFill>
                <a:effectLst/>
                <a:latin typeface="黑体" panose="02010609060101010101" pitchFamily="49" charset="-122"/>
                <a:ea typeface="黑体" panose="02010609060101010101" pitchFamily="49" charset="-122"/>
                <a:cs typeface="Times New Roman" pitchFamily="18" charset="0"/>
              </a:rPr>
              <a:t>位的虚拟地址空间和一个</a:t>
            </a:r>
            <a:r>
              <a:rPr kumimoji="0" lang="en-US" altLang="zh-CN" sz="2000" b="1" i="0" u="none" strike="noStrike" cap="none" normalizeH="0" baseline="0" dirty="0">
                <a:ln>
                  <a:noFill/>
                </a:ln>
                <a:solidFill>
                  <a:schemeClr val="tx1"/>
                </a:solidFill>
                <a:effectLst/>
                <a:latin typeface="黑体" panose="02010609060101010101" pitchFamily="49" charset="-122"/>
                <a:ea typeface="黑体" panose="02010609060101010101" pitchFamily="49" charset="-122"/>
                <a:cs typeface="Times New Roman" pitchFamily="18" charset="0"/>
              </a:rPr>
              <a:t>24</a:t>
            </a:r>
            <a:r>
              <a:rPr kumimoji="0" lang="zh-CN" altLang="en-US" sz="2000" b="1" i="0" u="none" strike="noStrike" cap="none" normalizeH="0" baseline="0" dirty="0">
                <a:ln>
                  <a:noFill/>
                </a:ln>
                <a:solidFill>
                  <a:schemeClr val="tx1"/>
                </a:solidFill>
                <a:effectLst/>
                <a:latin typeface="黑体" panose="02010609060101010101" pitchFamily="49" charset="-122"/>
                <a:ea typeface="黑体" panose="02010609060101010101" pitchFamily="49" charset="-122"/>
                <a:cs typeface="Times New Roman" pitchFamily="18" charset="0"/>
              </a:rPr>
              <a:t>位的物理地址，对于下面不同的分页大小</a:t>
            </a:r>
            <a:r>
              <a:rPr kumimoji="0" lang="en-US" altLang="zh-CN" sz="2000" b="1" i="0" u="none" strike="noStrike" cap="none" normalizeH="0" baseline="0" dirty="0">
                <a:ln>
                  <a:noFill/>
                </a:ln>
                <a:solidFill>
                  <a:schemeClr val="tx1"/>
                </a:solidFill>
                <a:effectLst/>
                <a:latin typeface="黑体" panose="02010609060101010101" pitchFamily="49" charset="-122"/>
                <a:ea typeface="黑体" panose="02010609060101010101" pitchFamily="49" charset="-122"/>
                <a:cs typeface="Times New Roman" pitchFamily="18" charset="0"/>
              </a:rPr>
              <a:t>P</a:t>
            </a:r>
            <a:r>
              <a:rPr kumimoji="0" lang="zh-CN" altLang="en-US" sz="2000" b="1" i="0" u="none" strike="noStrike" cap="none" normalizeH="0" baseline="0" dirty="0">
                <a:ln>
                  <a:noFill/>
                </a:ln>
                <a:solidFill>
                  <a:schemeClr val="tx1"/>
                </a:solidFill>
                <a:effectLst/>
                <a:latin typeface="黑体" panose="02010609060101010101" pitchFamily="49" charset="-122"/>
                <a:ea typeface="黑体" panose="02010609060101010101" pitchFamily="49" charset="-122"/>
                <a:cs typeface="Times New Roman" pitchFamily="18" charset="0"/>
              </a:rPr>
              <a:t>，请确定虚拟页号</a:t>
            </a:r>
            <a:r>
              <a:rPr kumimoji="0" lang="en-US" altLang="zh-CN" sz="2000" b="1" i="0" u="none" strike="noStrike" cap="none" normalizeH="0" baseline="0" dirty="0">
                <a:ln>
                  <a:noFill/>
                </a:ln>
                <a:solidFill>
                  <a:schemeClr val="tx1"/>
                </a:solidFill>
                <a:effectLst/>
                <a:latin typeface="黑体" panose="02010609060101010101" pitchFamily="49" charset="-122"/>
                <a:ea typeface="黑体" panose="02010609060101010101" pitchFamily="49" charset="-122"/>
                <a:cs typeface="Times New Roman" pitchFamily="18" charset="0"/>
              </a:rPr>
              <a:t>VPN</a:t>
            </a:r>
            <a:r>
              <a:rPr kumimoji="0" lang="zh-CN" altLang="en-US" sz="2000" b="1" i="0" u="none" strike="noStrike" cap="none" normalizeH="0" baseline="0" dirty="0">
                <a:ln>
                  <a:noFill/>
                </a:ln>
                <a:solidFill>
                  <a:schemeClr val="tx1"/>
                </a:solidFill>
                <a:effectLst/>
                <a:latin typeface="黑体" panose="02010609060101010101" pitchFamily="49" charset="-122"/>
                <a:ea typeface="黑体" panose="02010609060101010101" pitchFamily="49" charset="-122"/>
                <a:cs typeface="Times New Roman" pitchFamily="18" charset="0"/>
              </a:rPr>
              <a:t>）、虚拟页内偏移量（</a:t>
            </a:r>
            <a:r>
              <a:rPr kumimoji="0" lang="en-US" altLang="zh-CN" sz="2000" b="1" i="0" u="none" strike="noStrike" cap="none" normalizeH="0" baseline="0" dirty="0">
                <a:ln>
                  <a:noFill/>
                </a:ln>
                <a:solidFill>
                  <a:schemeClr val="tx1"/>
                </a:solidFill>
                <a:effectLst/>
                <a:latin typeface="黑体" panose="02010609060101010101" pitchFamily="49" charset="-122"/>
                <a:ea typeface="黑体" panose="02010609060101010101" pitchFamily="49" charset="-122"/>
                <a:cs typeface="Times New Roman" pitchFamily="18" charset="0"/>
              </a:rPr>
              <a:t>VPO</a:t>
            </a:r>
            <a:r>
              <a:rPr kumimoji="0" lang="zh-CN" altLang="en-US" sz="2000" b="1" i="0" u="none" strike="noStrike" cap="none" normalizeH="0" baseline="0" dirty="0">
                <a:ln>
                  <a:noFill/>
                </a:ln>
                <a:solidFill>
                  <a:schemeClr val="tx1"/>
                </a:solidFill>
                <a:effectLst/>
                <a:latin typeface="黑体" panose="02010609060101010101" pitchFamily="49" charset="-122"/>
                <a:ea typeface="黑体" panose="02010609060101010101" pitchFamily="49" charset="-122"/>
                <a:cs typeface="Times New Roman" pitchFamily="18" charset="0"/>
              </a:rPr>
              <a:t>）、物理页号（</a:t>
            </a:r>
            <a:r>
              <a:rPr kumimoji="0" lang="en-US" altLang="zh-CN" sz="2000" b="1" i="0" u="none" strike="noStrike" cap="none" normalizeH="0" baseline="0" dirty="0">
                <a:ln>
                  <a:noFill/>
                </a:ln>
                <a:solidFill>
                  <a:schemeClr val="tx1"/>
                </a:solidFill>
                <a:effectLst/>
                <a:latin typeface="黑体" panose="02010609060101010101" pitchFamily="49" charset="-122"/>
                <a:ea typeface="黑体" panose="02010609060101010101" pitchFamily="49" charset="-122"/>
                <a:cs typeface="Times New Roman" pitchFamily="18" charset="0"/>
              </a:rPr>
              <a:t>PPN</a:t>
            </a:r>
            <a:r>
              <a:rPr kumimoji="0" lang="zh-CN" altLang="en-US" sz="2000" b="1" i="0" u="none" strike="noStrike" cap="none" normalizeH="0" baseline="0" dirty="0">
                <a:ln>
                  <a:noFill/>
                </a:ln>
                <a:solidFill>
                  <a:schemeClr val="tx1"/>
                </a:solidFill>
                <a:effectLst/>
                <a:latin typeface="黑体" panose="02010609060101010101" pitchFamily="49" charset="-122"/>
                <a:ea typeface="黑体" panose="02010609060101010101" pitchFamily="49" charset="-122"/>
                <a:cs typeface="Times New Roman" pitchFamily="18" charset="0"/>
              </a:rPr>
              <a:t>）和物理页内偏移量（</a:t>
            </a:r>
            <a:r>
              <a:rPr kumimoji="0" lang="en-US" altLang="zh-CN" sz="2000" b="1" i="0" u="none" strike="noStrike" cap="none" normalizeH="0" baseline="0" dirty="0">
                <a:ln>
                  <a:noFill/>
                </a:ln>
                <a:solidFill>
                  <a:schemeClr val="tx1"/>
                </a:solidFill>
                <a:effectLst/>
                <a:latin typeface="黑体" panose="02010609060101010101" pitchFamily="49" charset="-122"/>
                <a:ea typeface="黑体" panose="02010609060101010101" pitchFamily="49" charset="-122"/>
                <a:cs typeface="Times New Roman" pitchFamily="18" charset="0"/>
              </a:rPr>
              <a:t>PPO</a:t>
            </a:r>
            <a:r>
              <a:rPr kumimoji="0" lang="zh-CN" altLang="en-US" sz="2000" b="1" i="0" u="none" strike="noStrike" cap="none" normalizeH="0" baseline="0" dirty="0">
                <a:ln>
                  <a:noFill/>
                </a:ln>
                <a:solidFill>
                  <a:schemeClr val="tx1"/>
                </a:solidFill>
                <a:effectLst/>
                <a:latin typeface="黑体" panose="02010609060101010101" pitchFamily="49" charset="-122"/>
                <a:ea typeface="黑体" panose="02010609060101010101" pitchFamily="49" charset="-122"/>
                <a:cs typeface="Times New Roman" pitchFamily="18" charset="0"/>
              </a:rPr>
              <a:t>）的位数。</a:t>
            </a:r>
            <a:endParaRPr lang="zh-CN" altLang="en-US" sz="5400" b="0" dirty="0">
              <a:latin typeface="黑体" panose="02010609060101010101" pitchFamily="49" charset="-122"/>
              <a:ea typeface="黑体" panose="02010609060101010101" pitchFamily="49" charset="-122"/>
              <a:cs typeface="宋体" pitchFamily="2" charset="-122"/>
            </a:endParaRPr>
          </a:p>
        </p:txBody>
      </p:sp>
    </p:spTree>
    <p:extLst>
      <p:ext uri="{BB962C8B-B14F-4D97-AF65-F5344CB8AC3E}">
        <p14:creationId xmlns:p14="http://schemas.microsoft.com/office/powerpoint/2010/main" val="124052080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a:xfrm>
            <a:off x="479376" y="226848"/>
            <a:ext cx="5257800" cy="373063"/>
          </a:xfrm>
        </p:spPr>
        <p:txBody>
          <a:bodyPr/>
          <a:lstStyle/>
          <a:p>
            <a:r>
              <a:rPr lang="zh-CN" altLang="en-US" dirty="0"/>
              <a:t>作业</a:t>
            </a:r>
          </a:p>
        </p:txBody>
      </p:sp>
      <p:graphicFrame>
        <p:nvGraphicFramePr>
          <p:cNvPr id="5" name="表格 4"/>
          <p:cNvGraphicFramePr>
            <a:graphicFrameLocks noGrp="1"/>
          </p:cNvGraphicFramePr>
          <p:nvPr/>
        </p:nvGraphicFramePr>
        <p:xfrm>
          <a:off x="2132608" y="2708921"/>
          <a:ext cx="7992886" cy="3096345"/>
        </p:xfrm>
        <a:graphic>
          <a:graphicData uri="http://schemas.openxmlformats.org/drawingml/2006/table">
            <a:tbl>
              <a:tblPr firstRow="1" firstCol="1" bandRow="1">
                <a:tableStyleId>{5C22544A-7EE6-4342-B048-85BDC9FD1C3A}</a:tableStyleId>
              </a:tblPr>
              <a:tblGrid>
                <a:gridCol w="1598202">
                  <a:extLst>
                    <a:ext uri="{9D8B030D-6E8A-4147-A177-3AD203B41FA5}">
                      <a16:colId xmlns:a16="http://schemas.microsoft.com/office/drawing/2014/main" val="20000"/>
                    </a:ext>
                  </a:extLst>
                </a:gridCol>
                <a:gridCol w="1598202">
                  <a:extLst>
                    <a:ext uri="{9D8B030D-6E8A-4147-A177-3AD203B41FA5}">
                      <a16:colId xmlns:a16="http://schemas.microsoft.com/office/drawing/2014/main" val="20001"/>
                    </a:ext>
                  </a:extLst>
                </a:gridCol>
                <a:gridCol w="1598202">
                  <a:extLst>
                    <a:ext uri="{9D8B030D-6E8A-4147-A177-3AD203B41FA5}">
                      <a16:colId xmlns:a16="http://schemas.microsoft.com/office/drawing/2014/main" val="20002"/>
                    </a:ext>
                  </a:extLst>
                </a:gridCol>
                <a:gridCol w="1599140">
                  <a:extLst>
                    <a:ext uri="{9D8B030D-6E8A-4147-A177-3AD203B41FA5}">
                      <a16:colId xmlns:a16="http://schemas.microsoft.com/office/drawing/2014/main" val="20003"/>
                    </a:ext>
                  </a:extLst>
                </a:gridCol>
                <a:gridCol w="1599140">
                  <a:extLst>
                    <a:ext uri="{9D8B030D-6E8A-4147-A177-3AD203B41FA5}">
                      <a16:colId xmlns:a16="http://schemas.microsoft.com/office/drawing/2014/main" val="20004"/>
                    </a:ext>
                  </a:extLst>
                </a:gridCol>
              </a:tblGrid>
              <a:tr h="619269">
                <a:tc>
                  <a:txBody>
                    <a:bodyPr/>
                    <a:lstStyle/>
                    <a:p>
                      <a:pPr algn="ctr">
                        <a:spcAft>
                          <a:spcPts val="0"/>
                        </a:spcAft>
                      </a:pPr>
                      <a:r>
                        <a:rPr lang="en-US" sz="2400" b="1" kern="100" dirty="0">
                          <a:effectLst/>
                        </a:rPr>
                        <a:t>P</a:t>
                      </a:r>
                      <a:endParaRPr lang="zh-CN" sz="2400" b="1" kern="100" dirty="0">
                        <a:effectLst/>
                        <a:latin typeface="Times New Roman"/>
                        <a:ea typeface="宋体"/>
                      </a:endParaRPr>
                    </a:p>
                  </a:txBody>
                  <a:tcPr marL="68580" marR="68580" marT="0" marB="0" anchor="ctr"/>
                </a:tc>
                <a:tc>
                  <a:txBody>
                    <a:bodyPr/>
                    <a:lstStyle/>
                    <a:p>
                      <a:pPr algn="ctr">
                        <a:spcAft>
                          <a:spcPts val="0"/>
                        </a:spcAft>
                      </a:pPr>
                      <a:r>
                        <a:rPr lang="en-US" sz="2400" b="1" kern="100" dirty="0">
                          <a:effectLst/>
                        </a:rPr>
                        <a:t>#VPN</a:t>
                      </a:r>
                      <a:r>
                        <a:rPr lang="zh-CN" sz="2400" b="1" kern="100" dirty="0">
                          <a:effectLst/>
                        </a:rPr>
                        <a:t>位数</a:t>
                      </a:r>
                      <a:endParaRPr lang="zh-CN" sz="2400" b="1" kern="100" dirty="0">
                        <a:effectLst/>
                        <a:latin typeface="Times New Roman"/>
                        <a:ea typeface="宋体"/>
                      </a:endParaRPr>
                    </a:p>
                  </a:txBody>
                  <a:tcPr marL="68580" marR="68580" marT="0" marB="0" anchor="ctr"/>
                </a:tc>
                <a:tc>
                  <a:txBody>
                    <a:bodyPr/>
                    <a:lstStyle/>
                    <a:p>
                      <a:pPr algn="ctr">
                        <a:spcAft>
                          <a:spcPts val="0"/>
                        </a:spcAft>
                      </a:pPr>
                      <a:r>
                        <a:rPr lang="en-US" sz="2400" b="1" kern="100" dirty="0">
                          <a:effectLst/>
                        </a:rPr>
                        <a:t>#VPO</a:t>
                      </a:r>
                      <a:r>
                        <a:rPr lang="zh-CN" sz="2400" b="1" kern="100" dirty="0">
                          <a:effectLst/>
                        </a:rPr>
                        <a:t>位数</a:t>
                      </a:r>
                      <a:endParaRPr lang="zh-CN" sz="2400" b="1" kern="100" dirty="0">
                        <a:effectLst/>
                        <a:latin typeface="Times New Roman"/>
                        <a:ea typeface="宋体"/>
                      </a:endParaRPr>
                    </a:p>
                  </a:txBody>
                  <a:tcPr marL="68580" marR="68580" marT="0" marB="0" anchor="ctr"/>
                </a:tc>
                <a:tc>
                  <a:txBody>
                    <a:bodyPr/>
                    <a:lstStyle/>
                    <a:p>
                      <a:pPr algn="ctr">
                        <a:spcAft>
                          <a:spcPts val="0"/>
                        </a:spcAft>
                      </a:pPr>
                      <a:r>
                        <a:rPr lang="en-US" sz="2400" b="1" kern="100" dirty="0">
                          <a:effectLst/>
                        </a:rPr>
                        <a:t>#PPN</a:t>
                      </a:r>
                      <a:r>
                        <a:rPr lang="zh-CN" sz="2400" b="1" kern="100" dirty="0">
                          <a:effectLst/>
                        </a:rPr>
                        <a:t>位数</a:t>
                      </a:r>
                      <a:endParaRPr lang="zh-CN" sz="2400" b="1" kern="100" dirty="0">
                        <a:effectLst/>
                        <a:latin typeface="Times New Roman"/>
                        <a:ea typeface="宋体"/>
                      </a:endParaRPr>
                    </a:p>
                  </a:txBody>
                  <a:tcPr marL="68580" marR="68580" marT="0" marB="0" anchor="ctr"/>
                </a:tc>
                <a:tc>
                  <a:txBody>
                    <a:bodyPr/>
                    <a:lstStyle/>
                    <a:p>
                      <a:pPr algn="ctr">
                        <a:spcAft>
                          <a:spcPts val="0"/>
                        </a:spcAft>
                      </a:pPr>
                      <a:r>
                        <a:rPr lang="en-US" sz="2400" b="1" kern="100" dirty="0">
                          <a:effectLst/>
                        </a:rPr>
                        <a:t>#PPO</a:t>
                      </a:r>
                      <a:r>
                        <a:rPr lang="zh-CN" sz="2400" b="1" kern="100" dirty="0">
                          <a:effectLst/>
                        </a:rPr>
                        <a:t>位数</a:t>
                      </a:r>
                      <a:endParaRPr lang="zh-CN" sz="2400" b="1" kern="100" dirty="0">
                        <a:effectLst/>
                        <a:latin typeface="Times New Roman"/>
                        <a:ea typeface="宋体"/>
                      </a:endParaRPr>
                    </a:p>
                  </a:txBody>
                  <a:tcPr marL="68580" marR="68580" marT="0" marB="0" anchor="ctr"/>
                </a:tc>
                <a:extLst>
                  <a:ext uri="{0D108BD9-81ED-4DB2-BD59-A6C34878D82A}">
                    <a16:rowId xmlns:a16="http://schemas.microsoft.com/office/drawing/2014/main" val="10000"/>
                  </a:ext>
                </a:extLst>
              </a:tr>
              <a:tr h="619269">
                <a:tc>
                  <a:txBody>
                    <a:bodyPr/>
                    <a:lstStyle/>
                    <a:p>
                      <a:pPr algn="ctr">
                        <a:spcAft>
                          <a:spcPts val="0"/>
                        </a:spcAft>
                      </a:pPr>
                      <a:r>
                        <a:rPr lang="en-US" sz="2800" b="1" kern="100">
                          <a:effectLst/>
                        </a:rPr>
                        <a:t>1KB</a:t>
                      </a:r>
                      <a:endParaRPr lang="zh-CN" sz="2800" b="1" kern="100">
                        <a:effectLst/>
                        <a:latin typeface="Times New Roman"/>
                        <a:ea typeface="宋体"/>
                      </a:endParaRPr>
                    </a:p>
                  </a:txBody>
                  <a:tcPr marL="68580" marR="68580" marT="0" marB="0" anchor="ctr"/>
                </a:tc>
                <a:tc>
                  <a:txBody>
                    <a:bodyPr/>
                    <a:lstStyle/>
                    <a:p>
                      <a:pPr algn="ctr">
                        <a:spcAft>
                          <a:spcPts val="0"/>
                        </a:spcAft>
                      </a:pPr>
                      <a:r>
                        <a:rPr lang="en-US" sz="2800" b="1" kern="100" dirty="0">
                          <a:effectLst/>
                        </a:rPr>
                        <a:t>22</a:t>
                      </a:r>
                      <a:endParaRPr lang="zh-CN" sz="2800" b="1" kern="100" dirty="0">
                        <a:effectLst/>
                        <a:latin typeface="Times New Roman"/>
                        <a:ea typeface="宋体"/>
                      </a:endParaRPr>
                    </a:p>
                  </a:txBody>
                  <a:tcPr marL="68580" marR="68580" marT="0" marB="0" anchor="ctr"/>
                </a:tc>
                <a:tc>
                  <a:txBody>
                    <a:bodyPr/>
                    <a:lstStyle/>
                    <a:p>
                      <a:pPr algn="ctr">
                        <a:spcAft>
                          <a:spcPts val="0"/>
                        </a:spcAft>
                      </a:pPr>
                      <a:r>
                        <a:rPr lang="en-US" sz="2800" b="1" kern="100">
                          <a:effectLst/>
                        </a:rPr>
                        <a:t>10</a:t>
                      </a:r>
                      <a:endParaRPr lang="zh-CN" sz="2800" b="1" kern="100">
                        <a:effectLst/>
                        <a:latin typeface="Times New Roman"/>
                        <a:ea typeface="宋体"/>
                      </a:endParaRPr>
                    </a:p>
                  </a:txBody>
                  <a:tcPr marL="68580" marR="68580" marT="0" marB="0" anchor="ctr"/>
                </a:tc>
                <a:tc>
                  <a:txBody>
                    <a:bodyPr/>
                    <a:lstStyle/>
                    <a:p>
                      <a:pPr algn="ctr">
                        <a:spcAft>
                          <a:spcPts val="0"/>
                        </a:spcAft>
                      </a:pPr>
                      <a:endParaRPr lang="zh-CN" sz="2800" b="1" kern="100" dirty="0">
                        <a:effectLst/>
                        <a:latin typeface="Times New Roman"/>
                        <a:ea typeface="宋体"/>
                      </a:endParaRPr>
                    </a:p>
                  </a:txBody>
                  <a:tcPr marL="68580" marR="68580" marT="0" marB="0" anchor="ctr"/>
                </a:tc>
                <a:tc>
                  <a:txBody>
                    <a:bodyPr/>
                    <a:lstStyle/>
                    <a:p>
                      <a:pPr algn="ctr">
                        <a:spcAft>
                          <a:spcPts val="0"/>
                        </a:spcAft>
                      </a:pPr>
                      <a:endParaRPr lang="zh-CN" sz="2800" b="1" kern="100" dirty="0">
                        <a:effectLst/>
                        <a:latin typeface="Times New Roman"/>
                        <a:ea typeface="宋体"/>
                      </a:endParaRPr>
                    </a:p>
                  </a:txBody>
                  <a:tcPr marL="68580" marR="68580" marT="0" marB="0" anchor="ctr"/>
                </a:tc>
                <a:extLst>
                  <a:ext uri="{0D108BD9-81ED-4DB2-BD59-A6C34878D82A}">
                    <a16:rowId xmlns:a16="http://schemas.microsoft.com/office/drawing/2014/main" val="10001"/>
                  </a:ext>
                </a:extLst>
              </a:tr>
              <a:tr h="619269">
                <a:tc>
                  <a:txBody>
                    <a:bodyPr/>
                    <a:lstStyle/>
                    <a:p>
                      <a:pPr algn="ctr">
                        <a:spcAft>
                          <a:spcPts val="0"/>
                        </a:spcAft>
                      </a:pPr>
                      <a:r>
                        <a:rPr lang="en-US" sz="2800" b="1" kern="100">
                          <a:effectLst/>
                        </a:rPr>
                        <a:t>2KB</a:t>
                      </a:r>
                      <a:endParaRPr lang="zh-CN" sz="2800" b="1" kern="100">
                        <a:effectLst/>
                        <a:latin typeface="Times New Roman"/>
                        <a:ea typeface="宋体"/>
                      </a:endParaRPr>
                    </a:p>
                  </a:txBody>
                  <a:tcPr marL="68580" marR="68580" marT="0" marB="0" anchor="ctr"/>
                </a:tc>
                <a:tc>
                  <a:txBody>
                    <a:bodyPr/>
                    <a:lstStyle/>
                    <a:p>
                      <a:pPr algn="ctr">
                        <a:spcAft>
                          <a:spcPts val="0"/>
                        </a:spcAft>
                      </a:pPr>
                      <a:r>
                        <a:rPr lang="en-US" sz="2800" b="1" kern="100" dirty="0">
                          <a:effectLst/>
                        </a:rPr>
                        <a:t>21</a:t>
                      </a:r>
                      <a:endParaRPr lang="zh-CN" sz="2800" b="1" kern="100" dirty="0">
                        <a:effectLst/>
                        <a:latin typeface="Times New Roman"/>
                        <a:ea typeface="宋体"/>
                      </a:endParaRPr>
                    </a:p>
                  </a:txBody>
                  <a:tcPr marL="68580" marR="68580" marT="0" marB="0" anchor="ctr"/>
                </a:tc>
                <a:tc>
                  <a:txBody>
                    <a:bodyPr/>
                    <a:lstStyle/>
                    <a:p>
                      <a:pPr algn="ctr">
                        <a:spcAft>
                          <a:spcPts val="0"/>
                        </a:spcAft>
                      </a:pPr>
                      <a:r>
                        <a:rPr lang="en-US" sz="2800" b="1" kern="100" dirty="0">
                          <a:effectLst/>
                        </a:rPr>
                        <a:t>11</a:t>
                      </a:r>
                      <a:endParaRPr lang="zh-CN" sz="2800" b="1" kern="100" dirty="0">
                        <a:effectLst/>
                        <a:latin typeface="Times New Roman"/>
                        <a:ea typeface="宋体"/>
                      </a:endParaRPr>
                    </a:p>
                  </a:txBody>
                  <a:tcPr marL="68580" marR="68580" marT="0" marB="0" anchor="ctr"/>
                </a:tc>
                <a:tc>
                  <a:txBody>
                    <a:bodyPr/>
                    <a:lstStyle/>
                    <a:p>
                      <a:pPr algn="ctr">
                        <a:spcAft>
                          <a:spcPts val="0"/>
                        </a:spcAft>
                      </a:pPr>
                      <a:endParaRPr lang="zh-CN" sz="2800" b="1" kern="100" dirty="0">
                        <a:effectLst/>
                        <a:latin typeface="Times New Roman"/>
                        <a:ea typeface="宋体"/>
                      </a:endParaRPr>
                    </a:p>
                  </a:txBody>
                  <a:tcPr marL="68580" marR="68580" marT="0" marB="0" anchor="ctr"/>
                </a:tc>
                <a:tc>
                  <a:txBody>
                    <a:bodyPr/>
                    <a:lstStyle/>
                    <a:p>
                      <a:pPr algn="ctr">
                        <a:spcAft>
                          <a:spcPts val="0"/>
                        </a:spcAft>
                      </a:pPr>
                      <a:endParaRPr lang="zh-CN" sz="2800" b="1" kern="100" dirty="0">
                        <a:effectLst/>
                        <a:latin typeface="Times New Roman"/>
                        <a:ea typeface="宋体"/>
                      </a:endParaRPr>
                    </a:p>
                  </a:txBody>
                  <a:tcPr marL="68580" marR="68580" marT="0" marB="0" anchor="ctr"/>
                </a:tc>
                <a:extLst>
                  <a:ext uri="{0D108BD9-81ED-4DB2-BD59-A6C34878D82A}">
                    <a16:rowId xmlns:a16="http://schemas.microsoft.com/office/drawing/2014/main" val="10002"/>
                  </a:ext>
                </a:extLst>
              </a:tr>
              <a:tr h="619269">
                <a:tc>
                  <a:txBody>
                    <a:bodyPr/>
                    <a:lstStyle/>
                    <a:p>
                      <a:pPr algn="ctr">
                        <a:spcAft>
                          <a:spcPts val="0"/>
                        </a:spcAft>
                      </a:pPr>
                      <a:r>
                        <a:rPr lang="en-US" sz="2800" b="1" kern="100">
                          <a:effectLst/>
                        </a:rPr>
                        <a:t>4KB</a:t>
                      </a:r>
                      <a:endParaRPr lang="zh-CN" sz="2800" b="1" kern="100">
                        <a:effectLst/>
                        <a:latin typeface="Times New Roman"/>
                        <a:ea typeface="宋体"/>
                      </a:endParaRPr>
                    </a:p>
                  </a:txBody>
                  <a:tcPr marL="68580" marR="68580" marT="0" marB="0" anchor="ctr"/>
                </a:tc>
                <a:tc>
                  <a:txBody>
                    <a:bodyPr/>
                    <a:lstStyle/>
                    <a:p>
                      <a:pPr algn="ctr">
                        <a:spcAft>
                          <a:spcPts val="0"/>
                        </a:spcAft>
                      </a:pPr>
                      <a:r>
                        <a:rPr lang="en-US" sz="2800" b="1" kern="100">
                          <a:effectLst/>
                        </a:rPr>
                        <a:t>20</a:t>
                      </a:r>
                      <a:endParaRPr lang="zh-CN" sz="2800" b="1" kern="100">
                        <a:effectLst/>
                        <a:latin typeface="Times New Roman"/>
                        <a:ea typeface="宋体"/>
                      </a:endParaRPr>
                    </a:p>
                  </a:txBody>
                  <a:tcPr marL="68580" marR="68580" marT="0" marB="0" anchor="ctr"/>
                </a:tc>
                <a:tc>
                  <a:txBody>
                    <a:bodyPr/>
                    <a:lstStyle/>
                    <a:p>
                      <a:pPr algn="ctr">
                        <a:spcAft>
                          <a:spcPts val="0"/>
                        </a:spcAft>
                      </a:pPr>
                      <a:r>
                        <a:rPr lang="en-US" sz="2800" b="1" kern="100" dirty="0">
                          <a:effectLst/>
                        </a:rPr>
                        <a:t>12</a:t>
                      </a:r>
                      <a:endParaRPr lang="zh-CN" sz="2800" b="1" kern="100" dirty="0">
                        <a:effectLst/>
                        <a:latin typeface="Times New Roman"/>
                        <a:ea typeface="宋体"/>
                      </a:endParaRPr>
                    </a:p>
                  </a:txBody>
                  <a:tcPr marL="68580" marR="68580" marT="0" marB="0" anchor="ctr"/>
                </a:tc>
                <a:tc>
                  <a:txBody>
                    <a:bodyPr/>
                    <a:lstStyle/>
                    <a:p>
                      <a:pPr algn="ctr">
                        <a:spcAft>
                          <a:spcPts val="0"/>
                        </a:spcAft>
                      </a:pPr>
                      <a:endParaRPr lang="zh-CN" sz="2800" b="1" kern="100" dirty="0">
                        <a:effectLst/>
                        <a:latin typeface="Times New Roman"/>
                        <a:ea typeface="宋体"/>
                      </a:endParaRPr>
                    </a:p>
                  </a:txBody>
                  <a:tcPr marL="68580" marR="68580" marT="0" marB="0" anchor="ctr"/>
                </a:tc>
                <a:tc>
                  <a:txBody>
                    <a:bodyPr/>
                    <a:lstStyle/>
                    <a:p>
                      <a:pPr algn="ctr">
                        <a:spcAft>
                          <a:spcPts val="0"/>
                        </a:spcAft>
                      </a:pPr>
                      <a:endParaRPr lang="zh-CN" sz="2800" b="1" kern="100" dirty="0">
                        <a:effectLst/>
                        <a:latin typeface="Times New Roman"/>
                        <a:ea typeface="宋体"/>
                      </a:endParaRPr>
                    </a:p>
                  </a:txBody>
                  <a:tcPr marL="68580" marR="68580" marT="0" marB="0" anchor="ctr"/>
                </a:tc>
                <a:extLst>
                  <a:ext uri="{0D108BD9-81ED-4DB2-BD59-A6C34878D82A}">
                    <a16:rowId xmlns:a16="http://schemas.microsoft.com/office/drawing/2014/main" val="10003"/>
                  </a:ext>
                </a:extLst>
              </a:tr>
              <a:tr h="619269">
                <a:tc>
                  <a:txBody>
                    <a:bodyPr/>
                    <a:lstStyle/>
                    <a:p>
                      <a:pPr algn="ctr">
                        <a:spcAft>
                          <a:spcPts val="0"/>
                        </a:spcAft>
                      </a:pPr>
                      <a:r>
                        <a:rPr lang="en-US" sz="2800" b="1" kern="100">
                          <a:effectLst/>
                        </a:rPr>
                        <a:t>8KB</a:t>
                      </a:r>
                      <a:endParaRPr lang="zh-CN" sz="2800" b="1" kern="100">
                        <a:effectLst/>
                        <a:latin typeface="Times New Roman"/>
                        <a:ea typeface="宋体"/>
                      </a:endParaRPr>
                    </a:p>
                  </a:txBody>
                  <a:tcPr marL="68580" marR="68580" marT="0" marB="0" anchor="ctr"/>
                </a:tc>
                <a:tc>
                  <a:txBody>
                    <a:bodyPr/>
                    <a:lstStyle/>
                    <a:p>
                      <a:pPr algn="ctr">
                        <a:spcAft>
                          <a:spcPts val="0"/>
                        </a:spcAft>
                      </a:pPr>
                      <a:r>
                        <a:rPr lang="en-US" sz="2800" b="1" kern="100">
                          <a:effectLst/>
                        </a:rPr>
                        <a:t>19</a:t>
                      </a:r>
                      <a:endParaRPr lang="zh-CN" sz="2800" b="1" kern="100">
                        <a:effectLst/>
                        <a:latin typeface="Times New Roman"/>
                        <a:ea typeface="宋体"/>
                      </a:endParaRPr>
                    </a:p>
                  </a:txBody>
                  <a:tcPr marL="68580" marR="68580" marT="0" marB="0" anchor="ctr"/>
                </a:tc>
                <a:tc>
                  <a:txBody>
                    <a:bodyPr/>
                    <a:lstStyle/>
                    <a:p>
                      <a:pPr algn="ctr">
                        <a:spcAft>
                          <a:spcPts val="0"/>
                        </a:spcAft>
                      </a:pPr>
                      <a:r>
                        <a:rPr lang="en-US" sz="2800" b="1" kern="100">
                          <a:effectLst/>
                        </a:rPr>
                        <a:t>13</a:t>
                      </a:r>
                      <a:endParaRPr lang="zh-CN" sz="2800" b="1" kern="100">
                        <a:effectLst/>
                        <a:latin typeface="Times New Roman"/>
                        <a:ea typeface="宋体"/>
                      </a:endParaRPr>
                    </a:p>
                  </a:txBody>
                  <a:tcPr marL="68580" marR="68580" marT="0" marB="0" anchor="ctr"/>
                </a:tc>
                <a:tc>
                  <a:txBody>
                    <a:bodyPr/>
                    <a:lstStyle/>
                    <a:p>
                      <a:pPr algn="ctr">
                        <a:spcAft>
                          <a:spcPts val="0"/>
                        </a:spcAft>
                      </a:pPr>
                      <a:endParaRPr lang="zh-CN" sz="2800" b="1" kern="100" dirty="0">
                        <a:effectLst/>
                        <a:latin typeface="Times New Roman"/>
                        <a:ea typeface="宋体"/>
                      </a:endParaRPr>
                    </a:p>
                  </a:txBody>
                  <a:tcPr marL="68580" marR="68580" marT="0" marB="0" anchor="ctr"/>
                </a:tc>
                <a:tc>
                  <a:txBody>
                    <a:bodyPr/>
                    <a:lstStyle/>
                    <a:p>
                      <a:pPr algn="ctr">
                        <a:spcAft>
                          <a:spcPts val="0"/>
                        </a:spcAft>
                      </a:pPr>
                      <a:endParaRPr lang="zh-CN" sz="2800" b="1" kern="100" dirty="0">
                        <a:effectLst/>
                        <a:latin typeface="Times New Roman"/>
                        <a:ea typeface="宋体"/>
                      </a:endParaRPr>
                    </a:p>
                  </a:txBody>
                  <a:tcPr marL="68580" marR="68580" marT="0" marB="0" anchor="ctr"/>
                </a:tc>
                <a:extLst>
                  <a:ext uri="{0D108BD9-81ED-4DB2-BD59-A6C34878D82A}">
                    <a16:rowId xmlns:a16="http://schemas.microsoft.com/office/drawing/2014/main" val="10004"/>
                  </a:ext>
                </a:extLst>
              </a:tr>
            </a:tbl>
          </a:graphicData>
        </a:graphic>
      </p:graphicFrame>
      <p:sp>
        <p:nvSpPr>
          <p:cNvPr id="6" name="Rectangle 2"/>
          <p:cNvSpPr>
            <a:spLocks noChangeArrowheads="1"/>
          </p:cNvSpPr>
          <p:nvPr/>
        </p:nvSpPr>
        <p:spPr bwMode="auto">
          <a:xfrm>
            <a:off x="479376" y="980728"/>
            <a:ext cx="10945216"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1" hangingPunct="1">
              <a:lnSpc>
                <a:spcPts val="3600"/>
              </a:lnSpc>
              <a:spcBef>
                <a:spcPct val="0"/>
              </a:spcBef>
              <a:buClrTx/>
              <a:buSzTx/>
              <a:buNone/>
            </a:pPr>
            <a:r>
              <a:rPr kumimoji="0" lang="en-US" altLang="zh-CN" sz="2000" b="1" i="0" u="none" strike="noStrike" cap="none" normalizeH="0" baseline="0" dirty="0">
                <a:ln>
                  <a:noFill/>
                </a:ln>
                <a:solidFill>
                  <a:schemeClr val="tx1"/>
                </a:solidFill>
                <a:effectLst/>
                <a:latin typeface="黑体" panose="02010609060101010101" pitchFamily="49" charset="-122"/>
                <a:ea typeface="黑体" panose="02010609060101010101" pitchFamily="49" charset="-122"/>
                <a:cs typeface="Times New Roman" pitchFamily="18" charset="0"/>
              </a:rPr>
              <a:t>1. </a:t>
            </a:r>
            <a:r>
              <a:rPr kumimoji="0" lang="zh-CN" altLang="zh-CN" sz="2000" b="1" i="0" u="none" strike="noStrike" cap="none" normalizeH="0" baseline="0" dirty="0">
                <a:ln>
                  <a:noFill/>
                </a:ln>
                <a:solidFill>
                  <a:schemeClr val="tx1"/>
                </a:solidFill>
                <a:effectLst/>
                <a:latin typeface="黑体" panose="02010609060101010101" pitchFamily="49" charset="-122"/>
                <a:ea typeface="黑体" panose="02010609060101010101" pitchFamily="49" charset="-122"/>
                <a:cs typeface="Times New Roman" pitchFamily="18" charset="0"/>
              </a:rPr>
              <a:t>给定一个</a:t>
            </a:r>
            <a:r>
              <a:rPr kumimoji="0" lang="en-US" altLang="zh-CN" sz="2000" b="1" i="0" u="none" strike="noStrike" cap="none" normalizeH="0" baseline="0" dirty="0">
                <a:ln>
                  <a:noFill/>
                </a:ln>
                <a:solidFill>
                  <a:schemeClr val="tx1"/>
                </a:solidFill>
                <a:effectLst/>
                <a:latin typeface="黑体" panose="02010609060101010101" pitchFamily="49" charset="-122"/>
                <a:ea typeface="黑体" panose="02010609060101010101" pitchFamily="49" charset="-122"/>
                <a:cs typeface="Times New Roman" pitchFamily="18" charset="0"/>
              </a:rPr>
              <a:t>32</a:t>
            </a:r>
            <a:r>
              <a:rPr kumimoji="0" lang="zh-CN" altLang="en-US" sz="2000" b="1" i="0" u="none" strike="noStrike" cap="none" normalizeH="0" baseline="0" dirty="0">
                <a:ln>
                  <a:noFill/>
                </a:ln>
                <a:solidFill>
                  <a:schemeClr val="tx1"/>
                </a:solidFill>
                <a:effectLst/>
                <a:latin typeface="黑体" panose="02010609060101010101" pitchFamily="49" charset="-122"/>
                <a:ea typeface="黑体" panose="02010609060101010101" pitchFamily="49" charset="-122"/>
                <a:cs typeface="Times New Roman" pitchFamily="18" charset="0"/>
              </a:rPr>
              <a:t>位的虚拟地址空间和一个</a:t>
            </a:r>
            <a:r>
              <a:rPr kumimoji="0" lang="en-US" altLang="zh-CN" sz="2000" b="1" i="0" u="none" strike="noStrike" cap="none" normalizeH="0" baseline="0" dirty="0">
                <a:ln>
                  <a:noFill/>
                </a:ln>
                <a:solidFill>
                  <a:schemeClr val="tx1"/>
                </a:solidFill>
                <a:effectLst/>
                <a:latin typeface="黑体" panose="02010609060101010101" pitchFamily="49" charset="-122"/>
                <a:ea typeface="黑体" panose="02010609060101010101" pitchFamily="49" charset="-122"/>
                <a:cs typeface="Times New Roman" pitchFamily="18" charset="0"/>
              </a:rPr>
              <a:t>24</a:t>
            </a:r>
            <a:r>
              <a:rPr kumimoji="0" lang="zh-CN" altLang="en-US" sz="2000" b="1" i="0" u="none" strike="noStrike" cap="none" normalizeH="0" baseline="0" dirty="0">
                <a:ln>
                  <a:noFill/>
                </a:ln>
                <a:solidFill>
                  <a:schemeClr val="tx1"/>
                </a:solidFill>
                <a:effectLst/>
                <a:latin typeface="黑体" panose="02010609060101010101" pitchFamily="49" charset="-122"/>
                <a:ea typeface="黑体" panose="02010609060101010101" pitchFamily="49" charset="-122"/>
                <a:cs typeface="Times New Roman" pitchFamily="18" charset="0"/>
              </a:rPr>
              <a:t>位的物理地址，对于下面不同的分页大小</a:t>
            </a:r>
            <a:r>
              <a:rPr kumimoji="0" lang="en-US" altLang="zh-CN" sz="2000" b="1" i="0" u="none" strike="noStrike" cap="none" normalizeH="0" baseline="0" dirty="0">
                <a:ln>
                  <a:noFill/>
                </a:ln>
                <a:solidFill>
                  <a:schemeClr val="tx1"/>
                </a:solidFill>
                <a:effectLst/>
                <a:latin typeface="黑体" panose="02010609060101010101" pitchFamily="49" charset="-122"/>
                <a:ea typeface="黑体" panose="02010609060101010101" pitchFamily="49" charset="-122"/>
                <a:cs typeface="Times New Roman" pitchFamily="18" charset="0"/>
              </a:rPr>
              <a:t>P</a:t>
            </a:r>
            <a:r>
              <a:rPr kumimoji="0" lang="zh-CN" altLang="en-US" sz="2000" b="1" i="0" u="none" strike="noStrike" cap="none" normalizeH="0" baseline="0" dirty="0">
                <a:ln>
                  <a:noFill/>
                </a:ln>
                <a:solidFill>
                  <a:schemeClr val="tx1"/>
                </a:solidFill>
                <a:effectLst/>
                <a:latin typeface="黑体" panose="02010609060101010101" pitchFamily="49" charset="-122"/>
                <a:ea typeface="黑体" panose="02010609060101010101" pitchFamily="49" charset="-122"/>
                <a:cs typeface="Times New Roman" pitchFamily="18" charset="0"/>
              </a:rPr>
              <a:t>，请确定虚拟页号（</a:t>
            </a:r>
            <a:r>
              <a:rPr kumimoji="0" lang="en-US" altLang="zh-CN" sz="2000" b="1" i="0" u="none" strike="noStrike" cap="none" normalizeH="0" baseline="0" dirty="0">
                <a:ln>
                  <a:noFill/>
                </a:ln>
                <a:solidFill>
                  <a:schemeClr val="tx1"/>
                </a:solidFill>
                <a:effectLst/>
                <a:latin typeface="黑体" panose="02010609060101010101" pitchFamily="49" charset="-122"/>
                <a:ea typeface="黑体" panose="02010609060101010101" pitchFamily="49" charset="-122"/>
                <a:cs typeface="Times New Roman" pitchFamily="18" charset="0"/>
              </a:rPr>
              <a:t>VPN</a:t>
            </a:r>
            <a:r>
              <a:rPr kumimoji="0" lang="zh-CN" altLang="en-US" sz="2000" b="1" i="0" u="none" strike="noStrike" cap="none" normalizeH="0" baseline="0" dirty="0">
                <a:ln>
                  <a:noFill/>
                </a:ln>
                <a:solidFill>
                  <a:schemeClr val="tx1"/>
                </a:solidFill>
                <a:effectLst/>
                <a:latin typeface="黑体" panose="02010609060101010101" pitchFamily="49" charset="-122"/>
                <a:ea typeface="黑体" panose="02010609060101010101" pitchFamily="49" charset="-122"/>
                <a:cs typeface="Times New Roman" pitchFamily="18" charset="0"/>
              </a:rPr>
              <a:t>）、虚拟页内偏移量（</a:t>
            </a:r>
            <a:r>
              <a:rPr kumimoji="0" lang="en-US" altLang="zh-CN" sz="2000" b="1" i="0" u="none" strike="noStrike" cap="none" normalizeH="0" baseline="0" dirty="0">
                <a:ln>
                  <a:noFill/>
                </a:ln>
                <a:solidFill>
                  <a:schemeClr val="tx1"/>
                </a:solidFill>
                <a:effectLst/>
                <a:latin typeface="黑体" panose="02010609060101010101" pitchFamily="49" charset="-122"/>
                <a:ea typeface="黑体" panose="02010609060101010101" pitchFamily="49" charset="-122"/>
                <a:cs typeface="Times New Roman" pitchFamily="18" charset="0"/>
              </a:rPr>
              <a:t>VPO</a:t>
            </a:r>
            <a:r>
              <a:rPr kumimoji="0" lang="zh-CN" altLang="en-US" sz="2000" b="1" i="0" u="none" strike="noStrike" cap="none" normalizeH="0" baseline="0" dirty="0">
                <a:ln>
                  <a:noFill/>
                </a:ln>
                <a:solidFill>
                  <a:schemeClr val="tx1"/>
                </a:solidFill>
                <a:effectLst/>
                <a:latin typeface="黑体" panose="02010609060101010101" pitchFamily="49" charset="-122"/>
                <a:ea typeface="黑体" panose="02010609060101010101" pitchFamily="49" charset="-122"/>
                <a:cs typeface="Times New Roman" pitchFamily="18" charset="0"/>
              </a:rPr>
              <a:t>）、物理页号（</a:t>
            </a:r>
            <a:r>
              <a:rPr kumimoji="0" lang="en-US" altLang="zh-CN" sz="2000" b="1" i="0" u="none" strike="noStrike" cap="none" normalizeH="0" baseline="0" dirty="0">
                <a:ln>
                  <a:noFill/>
                </a:ln>
                <a:solidFill>
                  <a:schemeClr val="tx1"/>
                </a:solidFill>
                <a:effectLst/>
                <a:latin typeface="黑体" panose="02010609060101010101" pitchFamily="49" charset="-122"/>
                <a:ea typeface="黑体" panose="02010609060101010101" pitchFamily="49" charset="-122"/>
                <a:cs typeface="Times New Roman" pitchFamily="18" charset="0"/>
              </a:rPr>
              <a:t>PPN</a:t>
            </a:r>
            <a:r>
              <a:rPr kumimoji="0" lang="zh-CN" altLang="en-US" sz="2000" b="1" i="0" u="none" strike="noStrike" cap="none" normalizeH="0" baseline="0" dirty="0">
                <a:ln>
                  <a:noFill/>
                </a:ln>
                <a:solidFill>
                  <a:schemeClr val="tx1"/>
                </a:solidFill>
                <a:effectLst/>
                <a:latin typeface="黑体" panose="02010609060101010101" pitchFamily="49" charset="-122"/>
                <a:ea typeface="黑体" panose="02010609060101010101" pitchFamily="49" charset="-122"/>
                <a:cs typeface="Times New Roman" pitchFamily="18" charset="0"/>
              </a:rPr>
              <a:t>）和物理页内偏移量（</a:t>
            </a:r>
            <a:r>
              <a:rPr kumimoji="0" lang="en-US" altLang="zh-CN" sz="2000" b="1" i="0" u="none" strike="noStrike" cap="none" normalizeH="0" baseline="0" dirty="0">
                <a:ln>
                  <a:noFill/>
                </a:ln>
                <a:solidFill>
                  <a:schemeClr val="tx1"/>
                </a:solidFill>
                <a:effectLst/>
                <a:latin typeface="黑体" panose="02010609060101010101" pitchFamily="49" charset="-122"/>
                <a:ea typeface="黑体" panose="02010609060101010101" pitchFamily="49" charset="-122"/>
                <a:cs typeface="Times New Roman" pitchFamily="18" charset="0"/>
              </a:rPr>
              <a:t>PPO</a:t>
            </a:r>
            <a:r>
              <a:rPr kumimoji="0" lang="zh-CN" altLang="en-US" sz="2000" b="1" i="0" u="none" strike="noStrike" cap="none" normalizeH="0" baseline="0" dirty="0">
                <a:ln>
                  <a:noFill/>
                </a:ln>
                <a:solidFill>
                  <a:schemeClr val="tx1"/>
                </a:solidFill>
                <a:effectLst/>
                <a:latin typeface="黑体" panose="02010609060101010101" pitchFamily="49" charset="-122"/>
                <a:ea typeface="黑体" panose="02010609060101010101" pitchFamily="49" charset="-122"/>
                <a:cs typeface="Times New Roman" pitchFamily="18" charset="0"/>
              </a:rPr>
              <a:t>）的位数。</a:t>
            </a:r>
            <a:endParaRPr lang="zh-CN" altLang="en-US" sz="2000" b="0" dirty="0">
              <a:latin typeface="黑体" panose="02010609060101010101" pitchFamily="49" charset="-122"/>
              <a:ea typeface="黑体" panose="02010609060101010101" pitchFamily="49" charset="-122"/>
              <a:cs typeface="宋体" pitchFamily="2" charset="-122"/>
            </a:endParaRPr>
          </a:p>
        </p:txBody>
      </p:sp>
      <p:graphicFrame>
        <p:nvGraphicFramePr>
          <p:cNvPr id="7" name="表格 6"/>
          <p:cNvGraphicFramePr>
            <a:graphicFrameLocks noGrp="1"/>
          </p:cNvGraphicFramePr>
          <p:nvPr>
            <p:extLst>
              <p:ext uri="{D42A27DB-BD31-4B8C-83A1-F6EECF244321}">
                <p14:modId xmlns:p14="http://schemas.microsoft.com/office/powerpoint/2010/main" val="2981788458"/>
              </p:ext>
            </p:extLst>
          </p:nvPr>
        </p:nvGraphicFramePr>
        <p:xfrm>
          <a:off x="2142751" y="2708920"/>
          <a:ext cx="7982743" cy="3528390"/>
        </p:xfrm>
        <a:graphic>
          <a:graphicData uri="http://schemas.openxmlformats.org/drawingml/2006/table">
            <a:tbl>
              <a:tblPr firstRow="1" firstCol="1" bandRow="1">
                <a:tableStyleId>{69CF1AB2-1976-4502-BF36-3FF5EA218861}</a:tableStyleId>
              </a:tblPr>
              <a:tblGrid>
                <a:gridCol w="915694">
                  <a:extLst>
                    <a:ext uri="{9D8B030D-6E8A-4147-A177-3AD203B41FA5}">
                      <a16:colId xmlns:a16="http://schemas.microsoft.com/office/drawing/2014/main" val="20000"/>
                    </a:ext>
                  </a:extLst>
                </a:gridCol>
                <a:gridCol w="1775865">
                  <a:extLst>
                    <a:ext uri="{9D8B030D-6E8A-4147-A177-3AD203B41FA5}">
                      <a16:colId xmlns:a16="http://schemas.microsoft.com/office/drawing/2014/main" val="20001"/>
                    </a:ext>
                  </a:extLst>
                </a:gridCol>
                <a:gridCol w="1794069">
                  <a:extLst>
                    <a:ext uri="{9D8B030D-6E8A-4147-A177-3AD203B41FA5}">
                      <a16:colId xmlns:a16="http://schemas.microsoft.com/office/drawing/2014/main" val="20002"/>
                    </a:ext>
                  </a:extLst>
                </a:gridCol>
                <a:gridCol w="1739455">
                  <a:extLst>
                    <a:ext uri="{9D8B030D-6E8A-4147-A177-3AD203B41FA5}">
                      <a16:colId xmlns:a16="http://schemas.microsoft.com/office/drawing/2014/main" val="20003"/>
                    </a:ext>
                  </a:extLst>
                </a:gridCol>
                <a:gridCol w="1757660">
                  <a:extLst>
                    <a:ext uri="{9D8B030D-6E8A-4147-A177-3AD203B41FA5}">
                      <a16:colId xmlns:a16="http://schemas.microsoft.com/office/drawing/2014/main" val="20004"/>
                    </a:ext>
                  </a:extLst>
                </a:gridCol>
              </a:tblGrid>
              <a:tr h="705678">
                <a:tc>
                  <a:txBody>
                    <a:bodyPr/>
                    <a:lstStyle/>
                    <a:p>
                      <a:pPr algn="ctr">
                        <a:lnSpc>
                          <a:spcPct val="150000"/>
                        </a:lnSpc>
                        <a:spcAft>
                          <a:spcPts val="0"/>
                        </a:spcAft>
                      </a:pPr>
                      <a:r>
                        <a:rPr lang="en-US" sz="2400" b="1" kern="100" dirty="0">
                          <a:effectLst/>
                          <a:latin typeface="黑体" panose="02010609060101010101" pitchFamily="49" charset="-122"/>
                          <a:ea typeface="黑体" panose="02010609060101010101" pitchFamily="49" charset="-122"/>
                          <a:cs typeface="Times New Roman" pitchFamily="18" charset="0"/>
                        </a:rPr>
                        <a:t>P</a:t>
                      </a:r>
                      <a:endParaRPr lang="zh-CN" sz="1800" b="1" kern="100" dirty="0">
                        <a:effectLst/>
                        <a:latin typeface="黑体" panose="02010609060101010101" pitchFamily="49" charset="-122"/>
                        <a:ea typeface="黑体" panose="02010609060101010101" pitchFamily="49" charset="-122"/>
                        <a:cs typeface="Times New Roman" pitchFamily="18" charset="0"/>
                      </a:endParaRPr>
                    </a:p>
                  </a:txBody>
                  <a:tcPr marL="68580" marR="68580" marT="0" marB="0"/>
                </a:tc>
                <a:tc>
                  <a:txBody>
                    <a:bodyPr/>
                    <a:lstStyle/>
                    <a:p>
                      <a:pPr algn="ctr">
                        <a:lnSpc>
                          <a:spcPct val="150000"/>
                        </a:lnSpc>
                        <a:spcAft>
                          <a:spcPts val="0"/>
                        </a:spcAft>
                      </a:pPr>
                      <a:r>
                        <a:rPr lang="en-US" sz="2400" b="1" kern="100" dirty="0">
                          <a:effectLst/>
                          <a:latin typeface="黑体" panose="02010609060101010101" pitchFamily="49" charset="-122"/>
                          <a:ea typeface="黑体" panose="02010609060101010101" pitchFamily="49" charset="-122"/>
                          <a:cs typeface="Times New Roman" pitchFamily="18" charset="0"/>
                        </a:rPr>
                        <a:t>#VPN</a:t>
                      </a:r>
                      <a:r>
                        <a:rPr lang="zh-CN" sz="2400" b="1" kern="100" dirty="0">
                          <a:effectLst/>
                          <a:latin typeface="黑体" panose="02010609060101010101" pitchFamily="49" charset="-122"/>
                          <a:ea typeface="黑体" panose="02010609060101010101" pitchFamily="49" charset="-122"/>
                          <a:cs typeface="Times New Roman" pitchFamily="18" charset="0"/>
                        </a:rPr>
                        <a:t>位数</a:t>
                      </a:r>
                      <a:endParaRPr lang="zh-CN" sz="1800" b="1" kern="100" dirty="0">
                        <a:effectLst/>
                        <a:latin typeface="黑体" panose="02010609060101010101" pitchFamily="49" charset="-122"/>
                        <a:ea typeface="黑体" panose="02010609060101010101" pitchFamily="49" charset="-122"/>
                        <a:cs typeface="Times New Roman" pitchFamily="18" charset="0"/>
                      </a:endParaRPr>
                    </a:p>
                  </a:txBody>
                  <a:tcPr marL="68580" marR="68580" marT="0" marB="0"/>
                </a:tc>
                <a:tc>
                  <a:txBody>
                    <a:bodyPr/>
                    <a:lstStyle/>
                    <a:p>
                      <a:pPr algn="ctr">
                        <a:lnSpc>
                          <a:spcPct val="150000"/>
                        </a:lnSpc>
                        <a:spcAft>
                          <a:spcPts val="0"/>
                        </a:spcAft>
                      </a:pPr>
                      <a:r>
                        <a:rPr lang="en-US" sz="2400" b="1" kern="100">
                          <a:effectLst/>
                          <a:latin typeface="黑体" panose="02010609060101010101" pitchFamily="49" charset="-122"/>
                          <a:ea typeface="黑体" panose="02010609060101010101" pitchFamily="49" charset="-122"/>
                          <a:cs typeface="Times New Roman" pitchFamily="18" charset="0"/>
                        </a:rPr>
                        <a:t>#VPO</a:t>
                      </a:r>
                      <a:r>
                        <a:rPr lang="zh-CN" sz="2400" b="1" kern="100">
                          <a:effectLst/>
                          <a:latin typeface="黑体" panose="02010609060101010101" pitchFamily="49" charset="-122"/>
                          <a:ea typeface="黑体" panose="02010609060101010101" pitchFamily="49" charset="-122"/>
                          <a:cs typeface="Times New Roman" pitchFamily="18" charset="0"/>
                        </a:rPr>
                        <a:t>位数</a:t>
                      </a:r>
                      <a:endParaRPr lang="zh-CN" sz="1800" b="1" kern="100">
                        <a:effectLst/>
                        <a:latin typeface="黑体" panose="02010609060101010101" pitchFamily="49" charset="-122"/>
                        <a:ea typeface="黑体" panose="02010609060101010101" pitchFamily="49" charset="-122"/>
                        <a:cs typeface="Times New Roman" pitchFamily="18" charset="0"/>
                      </a:endParaRPr>
                    </a:p>
                  </a:txBody>
                  <a:tcPr marL="68580" marR="68580" marT="0" marB="0"/>
                </a:tc>
                <a:tc>
                  <a:txBody>
                    <a:bodyPr/>
                    <a:lstStyle/>
                    <a:p>
                      <a:pPr algn="ctr">
                        <a:lnSpc>
                          <a:spcPct val="150000"/>
                        </a:lnSpc>
                        <a:spcAft>
                          <a:spcPts val="0"/>
                        </a:spcAft>
                      </a:pPr>
                      <a:r>
                        <a:rPr lang="en-US" sz="2400" b="1" kern="100">
                          <a:effectLst/>
                          <a:latin typeface="黑体" panose="02010609060101010101" pitchFamily="49" charset="-122"/>
                          <a:ea typeface="黑体" panose="02010609060101010101" pitchFamily="49" charset="-122"/>
                          <a:cs typeface="Times New Roman" pitchFamily="18" charset="0"/>
                        </a:rPr>
                        <a:t>#PPN</a:t>
                      </a:r>
                      <a:r>
                        <a:rPr lang="zh-CN" sz="2400" b="1" kern="100">
                          <a:effectLst/>
                          <a:latin typeface="黑体" panose="02010609060101010101" pitchFamily="49" charset="-122"/>
                          <a:ea typeface="黑体" panose="02010609060101010101" pitchFamily="49" charset="-122"/>
                          <a:cs typeface="Times New Roman" pitchFamily="18" charset="0"/>
                        </a:rPr>
                        <a:t>位数</a:t>
                      </a:r>
                      <a:endParaRPr lang="zh-CN" sz="1800" b="1" kern="100">
                        <a:effectLst/>
                        <a:latin typeface="黑体" panose="02010609060101010101" pitchFamily="49" charset="-122"/>
                        <a:ea typeface="黑体" panose="02010609060101010101" pitchFamily="49" charset="-122"/>
                        <a:cs typeface="Times New Roman" pitchFamily="18" charset="0"/>
                      </a:endParaRPr>
                    </a:p>
                  </a:txBody>
                  <a:tcPr marL="68580" marR="68580" marT="0" marB="0"/>
                </a:tc>
                <a:tc>
                  <a:txBody>
                    <a:bodyPr/>
                    <a:lstStyle/>
                    <a:p>
                      <a:pPr algn="ctr">
                        <a:lnSpc>
                          <a:spcPct val="150000"/>
                        </a:lnSpc>
                        <a:spcAft>
                          <a:spcPts val="0"/>
                        </a:spcAft>
                      </a:pPr>
                      <a:r>
                        <a:rPr lang="en-US" sz="2400" b="1" kern="100">
                          <a:effectLst/>
                          <a:latin typeface="黑体" panose="02010609060101010101" pitchFamily="49" charset="-122"/>
                          <a:ea typeface="黑体" panose="02010609060101010101" pitchFamily="49" charset="-122"/>
                          <a:cs typeface="Times New Roman" pitchFamily="18" charset="0"/>
                        </a:rPr>
                        <a:t>#PPO</a:t>
                      </a:r>
                      <a:r>
                        <a:rPr lang="zh-CN" sz="2400" b="1" kern="100">
                          <a:effectLst/>
                          <a:latin typeface="黑体" panose="02010609060101010101" pitchFamily="49" charset="-122"/>
                          <a:ea typeface="黑体" panose="02010609060101010101" pitchFamily="49" charset="-122"/>
                          <a:cs typeface="Times New Roman" pitchFamily="18" charset="0"/>
                        </a:rPr>
                        <a:t>位数</a:t>
                      </a:r>
                      <a:endParaRPr lang="zh-CN" sz="1800" b="1" kern="100">
                        <a:effectLst/>
                        <a:latin typeface="黑体" panose="02010609060101010101" pitchFamily="49" charset="-122"/>
                        <a:ea typeface="黑体" panose="02010609060101010101" pitchFamily="49" charset="-122"/>
                        <a:cs typeface="Times New Roman" pitchFamily="18" charset="0"/>
                      </a:endParaRPr>
                    </a:p>
                  </a:txBody>
                  <a:tcPr marL="68580" marR="68580" marT="0" marB="0"/>
                </a:tc>
                <a:extLst>
                  <a:ext uri="{0D108BD9-81ED-4DB2-BD59-A6C34878D82A}">
                    <a16:rowId xmlns:a16="http://schemas.microsoft.com/office/drawing/2014/main" val="10000"/>
                  </a:ext>
                </a:extLst>
              </a:tr>
              <a:tr h="705678">
                <a:tc>
                  <a:txBody>
                    <a:bodyPr/>
                    <a:lstStyle/>
                    <a:p>
                      <a:pPr algn="ctr">
                        <a:lnSpc>
                          <a:spcPct val="150000"/>
                        </a:lnSpc>
                        <a:spcAft>
                          <a:spcPts val="0"/>
                        </a:spcAft>
                      </a:pPr>
                      <a:r>
                        <a:rPr lang="en-US" sz="2400" b="1" kern="100">
                          <a:effectLst/>
                          <a:latin typeface="黑体" panose="02010609060101010101" pitchFamily="49" charset="-122"/>
                          <a:ea typeface="黑体" panose="02010609060101010101" pitchFamily="49" charset="-122"/>
                          <a:cs typeface="Times New Roman" pitchFamily="18" charset="0"/>
                        </a:rPr>
                        <a:t>1KB</a:t>
                      </a:r>
                      <a:endParaRPr lang="zh-CN" sz="1800" b="1" kern="100">
                        <a:effectLst/>
                        <a:latin typeface="黑体" panose="02010609060101010101" pitchFamily="49" charset="-122"/>
                        <a:ea typeface="黑体" panose="02010609060101010101" pitchFamily="49" charset="-122"/>
                        <a:cs typeface="Times New Roman" pitchFamily="18" charset="0"/>
                      </a:endParaRPr>
                    </a:p>
                  </a:txBody>
                  <a:tcPr marL="68580" marR="68580" marT="0" marB="0"/>
                </a:tc>
                <a:tc>
                  <a:txBody>
                    <a:bodyPr/>
                    <a:lstStyle/>
                    <a:p>
                      <a:pPr algn="ctr">
                        <a:lnSpc>
                          <a:spcPct val="150000"/>
                        </a:lnSpc>
                        <a:spcAft>
                          <a:spcPts val="0"/>
                        </a:spcAft>
                      </a:pPr>
                      <a:r>
                        <a:rPr lang="en-US" sz="2400" b="1" kern="100" dirty="0">
                          <a:effectLst/>
                          <a:latin typeface="黑体" panose="02010609060101010101" pitchFamily="49" charset="-122"/>
                          <a:ea typeface="黑体" panose="02010609060101010101" pitchFamily="49" charset="-122"/>
                          <a:cs typeface="Times New Roman" pitchFamily="18" charset="0"/>
                        </a:rPr>
                        <a:t>22</a:t>
                      </a:r>
                      <a:endParaRPr lang="zh-CN" sz="1800" b="1" kern="100" dirty="0">
                        <a:effectLst/>
                        <a:latin typeface="黑体" panose="02010609060101010101" pitchFamily="49" charset="-122"/>
                        <a:ea typeface="黑体" panose="02010609060101010101" pitchFamily="49" charset="-122"/>
                        <a:cs typeface="Times New Roman" pitchFamily="18" charset="0"/>
                      </a:endParaRPr>
                    </a:p>
                  </a:txBody>
                  <a:tcPr marL="68580" marR="68580" marT="0" marB="0"/>
                </a:tc>
                <a:tc>
                  <a:txBody>
                    <a:bodyPr/>
                    <a:lstStyle/>
                    <a:p>
                      <a:pPr algn="ctr">
                        <a:lnSpc>
                          <a:spcPct val="150000"/>
                        </a:lnSpc>
                        <a:spcAft>
                          <a:spcPts val="0"/>
                        </a:spcAft>
                      </a:pPr>
                      <a:r>
                        <a:rPr lang="en-US" sz="2400" b="1" kern="100">
                          <a:effectLst/>
                          <a:latin typeface="黑体" panose="02010609060101010101" pitchFamily="49" charset="-122"/>
                          <a:ea typeface="黑体" panose="02010609060101010101" pitchFamily="49" charset="-122"/>
                          <a:cs typeface="Times New Roman" pitchFamily="18" charset="0"/>
                        </a:rPr>
                        <a:t>10</a:t>
                      </a:r>
                      <a:endParaRPr lang="zh-CN" sz="1800" b="1" kern="100">
                        <a:effectLst/>
                        <a:latin typeface="黑体" panose="02010609060101010101" pitchFamily="49" charset="-122"/>
                        <a:ea typeface="黑体" panose="02010609060101010101" pitchFamily="49" charset="-122"/>
                        <a:cs typeface="Times New Roman" pitchFamily="18" charset="0"/>
                      </a:endParaRPr>
                    </a:p>
                  </a:txBody>
                  <a:tcPr marL="68580" marR="68580" marT="0" marB="0"/>
                </a:tc>
                <a:tc>
                  <a:txBody>
                    <a:bodyPr/>
                    <a:lstStyle/>
                    <a:p>
                      <a:pPr algn="ctr">
                        <a:lnSpc>
                          <a:spcPct val="150000"/>
                        </a:lnSpc>
                        <a:spcAft>
                          <a:spcPts val="0"/>
                        </a:spcAft>
                      </a:pPr>
                      <a:r>
                        <a:rPr lang="en-US" sz="2400" b="1" kern="100" dirty="0">
                          <a:solidFill>
                            <a:schemeClr val="accent1"/>
                          </a:solidFill>
                          <a:effectLst/>
                          <a:latin typeface="黑体" panose="02010609060101010101" pitchFamily="49" charset="-122"/>
                          <a:ea typeface="黑体" panose="02010609060101010101" pitchFamily="49" charset="-122"/>
                          <a:cs typeface="Times New Roman" pitchFamily="18" charset="0"/>
                        </a:rPr>
                        <a:t> 14</a:t>
                      </a:r>
                      <a:endParaRPr lang="zh-CN" sz="1800" b="1" kern="100" dirty="0">
                        <a:solidFill>
                          <a:schemeClr val="accent1"/>
                        </a:solidFill>
                        <a:effectLst/>
                        <a:latin typeface="黑体" panose="02010609060101010101" pitchFamily="49" charset="-122"/>
                        <a:ea typeface="黑体" panose="02010609060101010101" pitchFamily="49" charset="-122"/>
                        <a:cs typeface="Times New Roman" pitchFamily="18" charset="0"/>
                      </a:endParaRPr>
                    </a:p>
                  </a:txBody>
                  <a:tcPr marL="68580" marR="68580" marT="0" marB="0"/>
                </a:tc>
                <a:tc>
                  <a:txBody>
                    <a:bodyPr/>
                    <a:lstStyle/>
                    <a:p>
                      <a:pPr algn="ctr">
                        <a:lnSpc>
                          <a:spcPct val="150000"/>
                        </a:lnSpc>
                        <a:spcAft>
                          <a:spcPts val="0"/>
                        </a:spcAft>
                      </a:pPr>
                      <a:r>
                        <a:rPr lang="en-US" sz="2400" b="1" kern="100" dirty="0">
                          <a:solidFill>
                            <a:schemeClr val="accent1"/>
                          </a:solidFill>
                          <a:effectLst/>
                          <a:latin typeface="黑体" panose="02010609060101010101" pitchFamily="49" charset="-122"/>
                          <a:ea typeface="黑体" panose="02010609060101010101" pitchFamily="49" charset="-122"/>
                          <a:cs typeface="Times New Roman" pitchFamily="18" charset="0"/>
                        </a:rPr>
                        <a:t> 10</a:t>
                      </a:r>
                      <a:endParaRPr lang="zh-CN" sz="1800" b="1" kern="100" dirty="0">
                        <a:solidFill>
                          <a:schemeClr val="accent1"/>
                        </a:solidFill>
                        <a:effectLst/>
                        <a:latin typeface="黑体" panose="02010609060101010101" pitchFamily="49" charset="-122"/>
                        <a:ea typeface="黑体" panose="02010609060101010101" pitchFamily="49" charset="-122"/>
                        <a:cs typeface="Times New Roman" pitchFamily="18" charset="0"/>
                      </a:endParaRPr>
                    </a:p>
                  </a:txBody>
                  <a:tcPr marL="68580" marR="68580" marT="0" marB="0"/>
                </a:tc>
                <a:extLst>
                  <a:ext uri="{0D108BD9-81ED-4DB2-BD59-A6C34878D82A}">
                    <a16:rowId xmlns:a16="http://schemas.microsoft.com/office/drawing/2014/main" val="10001"/>
                  </a:ext>
                </a:extLst>
              </a:tr>
              <a:tr h="705678">
                <a:tc>
                  <a:txBody>
                    <a:bodyPr/>
                    <a:lstStyle/>
                    <a:p>
                      <a:pPr algn="ctr">
                        <a:lnSpc>
                          <a:spcPct val="150000"/>
                        </a:lnSpc>
                        <a:spcAft>
                          <a:spcPts val="0"/>
                        </a:spcAft>
                      </a:pPr>
                      <a:r>
                        <a:rPr lang="en-US" sz="2400" b="1" kern="100">
                          <a:effectLst/>
                          <a:latin typeface="黑体" panose="02010609060101010101" pitchFamily="49" charset="-122"/>
                          <a:ea typeface="黑体" panose="02010609060101010101" pitchFamily="49" charset="-122"/>
                          <a:cs typeface="Times New Roman" pitchFamily="18" charset="0"/>
                        </a:rPr>
                        <a:t>2KB</a:t>
                      </a:r>
                      <a:endParaRPr lang="zh-CN" sz="1800" b="1" kern="100">
                        <a:effectLst/>
                        <a:latin typeface="黑体" panose="02010609060101010101" pitchFamily="49" charset="-122"/>
                        <a:ea typeface="黑体" panose="02010609060101010101" pitchFamily="49" charset="-122"/>
                        <a:cs typeface="Times New Roman" pitchFamily="18" charset="0"/>
                      </a:endParaRPr>
                    </a:p>
                  </a:txBody>
                  <a:tcPr marL="68580" marR="68580" marT="0" marB="0"/>
                </a:tc>
                <a:tc>
                  <a:txBody>
                    <a:bodyPr/>
                    <a:lstStyle/>
                    <a:p>
                      <a:pPr algn="ctr">
                        <a:lnSpc>
                          <a:spcPct val="150000"/>
                        </a:lnSpc>
                        <a:spcAft>
                          <a:spcPts val="0"/>
                        </a:spcAft>
                      </a:pPr>
                      <a:r>
                        <a:rPr lang="en-US" sz="2400" b="1" kern="100">
                          <a:effectLst/>
                          <a:latin typeface="黑体" panose="02010609060101010101" pitchFamily="49" charset="-122"/>
                          <a:ea typeface="黑体" panose="02010609060101010101" pitchFamily="49" charset="-122"/>
                          <a:cs typeface="Times New Roman" pitchFamily="18" charset="0"/>
                        </a:rPr>
                        <a:t>21</a:t>
                      </a:r>
                      <a:endParaRPr lang="zh-CN" sz="1800" b="1" kern="100">
                        <a:effectLst/>
                        <a:latin typeface="黑体" panose="02010609060101010101" pitchFamily="49" charset="-122"/>
                        <a:ea typeface="黑体" panose="02010609060101010101" pitchFamily="49" charset="-122"/>
                        <a:cs typeface="Times New Roman" pitchFamily="18" charset="0"/>
                      </a:endParaRPr>
                    </a:p>
                  </a:txBody>
                  <a:tcPr marL="68580" marR="68580" marT="0" marB="0"/>
                </a:tc>
                <a:tc>
                  <a:txBody>
                    <a:bodyPr/>
                    <a:lstStyle/>
                    <a:p>
                      <a:pPr algn="ctr">
                        <a:lnSpc>
                          <a:spcPct val="150000"/>
                        </a:lnSpc>
                        <a:spcAft>
                          <a:spcPts val="0"/>
                        </a:spcAft>
                      </a:pPr>
                      <a:r>
                        <a:rPr lang="en-US" sz="2400" b="1" kern="100" dirty="0">
                          <a:effectLst/>
                          <a:latin typeface="黑体" panose="02010609060101010101" pitchFamily="49" charset="-122"/>
                          <a:ea typeface="黑体" panose="02010609060101010101" pitchFamily="49" charset="-122"/>
                          <a:cs typeface="Times New Roman" pitchFamily="18" charset="0"/>
                        </a:rPr>
                        <a:t>11</a:t>
                      </a:r>
                      <a:endParaRPr lang="zh-CN" sz="1800" b="1" kern="100" dirty="0">
                        <a:effectLst/>
                        <a:latin typeface="黑体" panose="02010609060101010101" pitchFamily="49" charset="-122"/>
                        <a:ea typeface="黑体" panose="02010609060101010101" pitchFamily="49" charset="-122"/>
                        <a:cs typeface="Times New Roman" pitchFamily="18" charset="0"/>
                      </a:endParaRPr>
                    </a:p>
                  </a:txBody>
                  <a:tcPr marL="68580" marR="68580" marT="0" marB="0"/>
                </a:tc>
                <a:tc>
                  <a:txBody>
                    <a:bodyPr/>
                    <a:lstStyle/>
                    <a:p>
                      <a:pPr algn="ctr">
                        <a:lnSpc>
                          <a:spcPct val="150000"/>
                        </a:lnSpc>
                        <a:spcAft>
                          <a:spcPts val="0"/>
                        </a:spcAft>
                      </a:pPr>
                      <a:r>
                        <a:rPr lang="en-US" sz="2400" b="1" kern="100" dirty="0">
                          <a:solidFill>
                            <a:schemeClr val="accent1"/>
                          </a:solidFill>
                          <a:effectLst/>
                          <a:latin typeface="黑体" panose="02010609060101010101" pitchFamily="49" charset="-122"/>
                          <a:ea typeface="黑体" panose="02010609060101010101" pitchFamily="49" charset="-122"/>
                          <a:cs typeface="Times New Roman" pitchFamily="18" charset="0"/>
                        </a:rPr>
                        <a:t> 13</a:t>
                      </a:r>
                      <a:endParaRPr lang="zh-CN" sz="1800" b="1" kern="100" dirty="0">
                        <a:solidFill>
                          <a:schemeClr val="accent1"/>
                        </a:solidFill>
                        <a:effectLst/>
                        <a:latin typeface="黑体" panose="02010609060101010101" pitchFamily="49" charset="-122"/>
                        <a:ea typeface="黑体" panose="02010609060101010101" pitchFamily="49" charset="-122"/>
                        <a:cs typeface="Times New Roman" pitchFamily="18" charset="0"/>
                      </a:endParaRPr>
                    </a:p>
                  </a:txBody>
                  <a:tcPr marL="68580" marR="68580" marT="0" marB="0"/>
                </a:tc>
                <a:tc>
                  <a:txBody>
                    <a:bodyPr/>
                    <a:lstStyle/>
                    <a:p>
                      <a:pPr algn="ctr">
                        <a:lnSpc>
                          <a:spcPct val="150000"/>
                        </a:lnSpc>
                        <a:spcAft>
                          <a:spcPts val="0"/>
                        </a:spcAft>
                      </a:pPr>
                      <a:r>
                        <a:rPr lang="en-US" sz="2400" b="1" kern="100" dirty="0">
                          <a:solidFill>
                            <a:schemeClr val="accent1"/>
                          </a:solidFill>
                          <a:effectLst/>
                          <a:latin typeface="黑体" panose="02010609060101010101" pitchFamily="49" charset="-122"/>
                          <a:ea typeface="黑体" panose="02010609060101010101" pitchFamily="49" charset="-122"/>
                          <a:cs typeface="Times New Roman" pitchFamily="18" charset="0"/>
                        </a:rPr>
                        <a:t> 11</a:t>
                      </a:r>
                      <a:endParaRPr lang="zh-CN" sz="1800" b="1" kern="100" dirty="0">
                        <a:solidFill>
                          <a:schemeClr val="accent1"/>
                        </a:solidFill>
                        <a:effectLst/>
                        <a:latin typeface="黑体" panose="02010609060101010101" pitchFamily="49" charset="-122"/>
                        <a:ea typeface="黑体" panose="02010609060101010101" pitchFamily="49" charset="-122"/>
                        <a:cs typeface="Times New Roman" pitchFamily="18" charset="0"/>
                      </a:endParaRPr>
                    </a:p>
                  </a:txBody>
                  <a:tcPr marL="68580" marR="68580" marT="0" marB="0"/>
                </a:tc>
                <a:extLst>
                  <a:ext uri="{0D108BD9-81ED-4DB2-BD59-A6C34878D82A}">
                    <a16:rowId xmlns:a16="http://schemas.microsoft.com/office/drawing/2014/main" val="10002"/>
                  </a:ext>
                </a:extLst>
              </a:tr>
              <a:tr h="705678">
                <a:tc>
                  <a:txBody>
                    <a:bodyPr/>
                    <a:lstStyle/>
                    <a:p>
                      <a:pPr algn="ctr">
                        <a:lnSpc>
                          <a:spcPct val="150000"/>
                        </a:lnSpc>
                        <a:spcAft>
                          <a:spcPts val="0"/>
                        </a:spcAft>
                      </a:pPr>
                      <a:r>
                        <a:rPr lang="en-US" sz="2400" b="1" kern="100">
                          <a:effectLst/>
                          <a:latin typeface="黑体" panose="02010609060101010101" pitchFamily="49" charset="-122"/>
                          <a:ea typeface="黑体" panose="02010609060101010101" pitchFamily="49" charset="-122"/>
                          <a:cs typeface="Times New Roman" pitchFamily="18" charset="0"/>
                        </a:rPr>
                        <a:t>4KB</a:t>
                      </a:r>
                      <a:endParaRPr lang="zh-CN" sz="1800" b="1" kern="100">
                        <a:effectLst/>
                        <a:latin typeface="黑体" panose="02010609060101010101" pitchFamily="49" charset="-122"/>
                        <a:ea typeface="黑体" panose="02010609060101010101" pitchFamily="49" charset="-122"/>
                        <a:cs typeface="Times New Roman" pitchFamily="18" charset="0"/>
                      </a:endParaRPr>
                    </a:p>
                  </a:txBody>
                  <a:tcPr marL="68580" marR="68580" marT="0" marB="0"/>
                </a:tc>
                <a:tc>
                  <a:txBody>
                    <a:bodyPr/>
                    <a:lstStyle/>
                    <a:p>
                      <a:pPr algn="ctr">
                        <a:lnSpc>
                          <a:spcPct val="150000"/>
                        </a:lnSpc>
                        <a:spcAft>
                          <a:spcPts val="0"/>
                        </a:spcAft>
                      </a:pPr>
                      <a:r>
                        <a:rPr lang="en-US" sz="2400" b="1" kern="100">
                          <a:effectLst/>
                          <a:latin typeface="黑体" panose="02010609060101010101" pitchFamily="49" charset="-122"/>
                          <a:ea typeface="黑体" panose="02010609060101010101" pitchFamily="49" charset="-122"/>
                          <a:cs typeface="Times New Roman" pitchFamily="18" charset="0"/>
                        </a:rPr>
                        <a:t>20</a:t>
                      </a:r>
                      <a:endParaRPr lang="zh-CN" sz="1800" b="1" kern="100">
                        <a:effectLst/>
                        <a:latin typeface="黑体" panose="02010609060101010101" pitchFamily="49" charset="-122"/>
                        <a:ea typeface="黑体" panose="02010609060101010101" pitchFamily="49" charset="-122"/>
                        <a:cs typeface="Times New Roman" pitchFamily="18" charset="0"/>
                      </a:endParaRPr>
                    </a:p>
                  </a:txBody>
                  <a:tcPr marL="68580" marR="68580" marT="0" marB="0"/>
                </a:tc>
                <a:tc>
                  <a:txBody>
                    <a:bodyPr/>
                    <a:lstStyle/>
                    <a:p>
                      <a:pPr algn="ctr">
                        <a:lnSpc>
                          <a:spcPct val="150000"/>
                        </a:lnSpc>
                        <a:spcAft>
                          <a:spcPts val="0"/>
                        </a:spcAft>
                      </a:pPr>
                      <a:r>
                        <a:rPr lang="en-US" sz="2400" b="1" kern="100" dirty="0">
                          <a:effectLst/>
                          <a:latin typeface="黑体" panose="02010609060101010101" pitchFamily="49" charset="-122"/>
                          <a:ea typeface="黑体" panose="02010609060101010101" pitchFamily="49" charset="-122"/>
                          <a:cs typeface="Times New Roman" pitchFamily="18" charset="0"/>
                        </a:rPr>
                        <a:t>12</a:t>
                      </a:r>
                      <a:endParaRPr lang="zh-CN" sz="1800" b="1" kern="100" dirty="0">
                        <a:effectLst/>
                        <a:latin typeface="黑体" panose="02010609060101010101" pitchFamily="49" charset="-122"/>
                        <a:ea typeface="黑体" panose="02010609060101010101" pitchFamily="49" charset="-122"/>
                        <a:cs typeface="Times New Roman" pitchFamily="18" charset="0"/>
                      </a:endParaRPr>
                    </a:p>
                  </a:txBody>
                  <a:tcPr marL="68580" marR="68580" marT="0" marB="0"/>
                </a:tc>
                <a:tc>
                  <a:txBody>
                    <a:bodyPr/>
                    <a:lstStyle/>
                    <a:p>
                      <a:pPr algn="ctr">
                        <a:lnSpc>
                          <a:spcPct val="150000"/>
                        </a:lnSpc>
                        <a:spcAft>
                          <a:spcPts val="0"/>
                        </a:spcAft>
                      </a:pPr>
                      <a:r>
                        <a:rPr lang="en-US" sz="2400" b="1" kern="100" dirty="0">
                          <a:solidFill>
                            <a:schemeClr val="accent1"/>
                          </a:solidFill>
                          <a:effectLst/>
                          <a:latin typeface="黑体" panose="02010609060101010101" pitchFamily="49" charset="-122"/>
                          <a:ea typeface="黑体" panose="02010609060101010101" pitchFamily="49" charset="-122"/>
                          <a:cs typeface="Times New Roman" pitchFamily="18" charset="0"/>
                        </a:rPr>
                        <a:t> 12</a:t>
                      </a:r>
                      <a:endParaRPr lang="zh-CN" sz="1800" b="1" kern="100" dirty="0">
                        <a:solidFill>
                          <a:schemeClr val="accent1"/>
                        </a:solidFill>
                        <a:effectLst/>
                        <a:latin typeface="黑体" panose="02010609060101010101" pitchFamily="49" charset="-122"/>
                        <a:ea typeface="黑体" panose="02010609060101010101" pitchFamily="49" charset="-122"/>
                        <a:cs typeface="Times New Roman" pitchFamily="18" charset="0"/>
                      </a:endParaRPr>
                    </a:p>
                  </a:txBody>
                  <a:tcPr marL="68580" marR="68580" marT="0" marB="0"/>
                </a:tc>
                <a:tc>
                  <a:txBody>
                    <a:bodyPr/>
                    <a:lstStyle/>
                    <a:p>
                      <a:pPr algn="ctr">
                        <a:lnSpc>
                          <a:spcPct val="150000"/>
                        </a:lnSpc>
                        <a:spcAft>
                          <a:spcPts val="0"/>
                        </a:spcAft>
                      </a:pPr>
                      <a:r>
                        <a:rPr lang="en-US" sz="2400" b="1" kern="100" dirty="0">
                          <a:solidFill>
                            <a:schemeClr val="accent1"/>
                          </a:solidFill>
                          <a:effectLst/>
                          <a:latin typeface="黑体" panose="02010609060101010101" pitchFamily="49" charset="-122"/>
                          <a:ea typeface="黑体" panose="02010609060101010101" pitchFamily="49" charset="-122"/>
                          <a:cs typeface="Times New Roman" pitchFamily="18" charset="0"/>
                        </a:rPr>
                        <a:t> 12</a:t>
                      </a:r>
                      <a:endParaRPr lang="zh-CN" sz="1800" b="1" kern="100" dirty="0">
                        <a:solidFill>
                          <a:schemeClr val="accent1"/>
                        </a:solidFill>
                        <a:effectLst/>
                        <a:latin typeface="黑体" panose="02010609060101010101" pitchFamily="49" charset="-122"/>
                        <a:ea typeface="黑体" panose="02010609060101010101" pitchFamily="49" charset="-122"/>
                        <a:cs typeface="Times New Roman" pitchFamily="18" charset="0"/>
                      </a:endParaRPr>
                    </a:p>
                  </a:txBody>
                  <a:tcPr marL="68580" marR="68580" marT="0" marB="0"/>
                </a:tc>
                <a:extLst>
                  <a:ext uri="{0D108BD9-81ED-4DB2-BD59-A6C34878D82A}">
                    <a16:rowId xmlns:a16="http://schemas.microsoft.com/office/drawing/2014/main" val="10003"/>
                  </a:ext>
                </a:extLst>
              </a:tr>
              <a:tr h="705678">
                <a:tc>
                  <a:txBody>
                    <a:bodyPr/>
                    <a:lstStyle/>
                    <a:p>
                      <a:pPr algn="ctr">
                        <a:lnSpc>
                          <a:spcPct val="150000"/>
                        </a:lnSpc>
                        <a:spcAft>
                          <a:spcPts val="0"/>
                        </a:spcAft>
                      </a:pPr>
                      <a:r>
                        <a:rPr lang="en-US" sz="2400" b="1" kern="100">
                          <a:effectLst/>
                          <a:latin typeface="黑体" panose="02010609060101010101" pitchFamily="49" charset="-122"/>
                          <a:ea typeface="黑体" panose="02010609060101010101" pitchFamily="49" charset="-122"/>
                          <a:cs typeface="Times New Roman" pitchFamily="18" charset="0"/>
                        </a:rPr>
                        <a:t>8KB</a:t>
                      </a:r>
                      <a:endParaRPr lang="zh-CN" sz="1800" b="1" kern="100">
                        <a:effectLst/>
                        <a:latin typeface="黑体" panose="02010609060101010101" pitchFamily="49" charset="-122"/>
                        <a:ea typeface="黑体" panose="02010609060101010101" pitchFamily="49" charset="-122"/>
                        <a:cs typeface="Times New Roman" pitchFamily="18" charset="0"/>
                      </a:endParaRPr>
                    </a:p>
                  </a:txBody>
                  <a:tcPr marL="68580" marR="68580" marT="0" marB="0"/>
                </a:tc>
                <a:tc>
                  <a:txBody>
                    <a:bodyPr/>
                    <a:lstStyle/>
                    <a:p>
                      <a:pPr algn="ctr">
                        <a:lnSpc>
                          <a:spcPct val="150000"/>
                        </a:lnSpc>
                        <a:spcAft>
                          <a:spcPts val="0"/>
                        </a:spcAft>
                      </a:pPr>
                      <a:r>
                        <a:rPr lang="en-US" sz="2400" b="1" kern="100">
                          <a:effectLst/>
                          <a:latin typeface="黑体" panose="02010609060101010101" pitchFamily="49" charset="-122"/>
                          <a:ea typeface="黑体" panose="02010609060101010101" pitchFamily="49" charset="-122"/>
                          <a:cs typeface="Times New Roman" pitchFamily="18" charset="0"/>
                        </a:rPr>
                        <a:t>19</a:t>
                      </a:r>
                      <a:endParaRPr lang="zh-CN" sz="1800" b="1" kern="100">
                        <a:effectLst/>
                        <a:latin typeface="黑体" panose="02010609060101010101" pitchFamily="49" charset="-122"/>
                        <a:ea typeface="黑体" panose="02010609060101010101" pitchFamily="49" charset="-122"/>
                        <a:cs typeface="Times New Roman" pitchFamily="18" charset="0"/>
                      </a:endParaRPr>
                    </a:p>
                  </a:txBody>
                  <a:tcPr marL="68580" marR="68580" marT="0" marB="0"/>
                </a:tc>
                <a:tc>
                  <a:txBody>
                    <a:bodyPr/>
                    <a:lstStyle/>
                    <a:p>
                      <a:pPr algn="ctr">
                        <a:lnSpc>
                          <a:spcPct val="150000"/>
                        </a:lnSpc>
                        <a:spcAft>
                          <a:spcPts val="0"/>
                        </a:spcAft>
                      </a:pPr>
                      <a:r>
                        <a:rPr lang="en-US" sz="2400" b="1" kern="100">
                          <a:effectLst/>
                          <a:latin typeface="黑体" panose="02010609060101010101" pitchFamily="49" charset="-122"/>
                          <a:ea typeface="黑体" panose="02010609060101010101" pitchFamily="49" charset="-122"/>
                          <a:cs typeface="Times New Roman" pitchFamily="18" charset="0"/>
                        </a:rPr>
                        <a:t>13</a:t>
                      </a:r>
                      <a:endParaRPr lang="zh-CN" sz="1800" b="1" kern="100">
                        <a:effectLst/>
                        <a:latin typeface="黑体" panose="02010609060101010101" pitchFamily="49" charset="-122"/>
                        <a:ea typeface="黑体" panose="02010609060101010101" pitchFamily="49" charset="-122"/>
                        <a:cs typeface="Times New Roman" pitchFamily="18" charset="0"/>
                      </a:endParaRPr>
                    </a:p>
                  </a:txBody>
                  <a:tcPr marL="68580" marR="68580" marT="0" marB="0"/>
                </a:tc>
                <a:tc>
                  <a:txBody>
                    <a:bodyPr/>
                    <a:lstStyle/>
                    <a:p>
                      <a:pPr algn="ctr">
                        <a:lnSpc>
                          <a:spcPct val="150000"/>
                        </a:lnSpc>
                        <a:spcAft>
                          <a:spcPts val="0"/>
                        </a:spcAft>
                      </a:pPr>
                      <a:r>
                        <a:rPr lang="en-US" sz="2400" b="1" kern="100" dirty="0">
                          <a:solidFill>
                            <a:schemeClr val="accent1"/>
                          </a:solidFill>
                          <a:effectLst/>
                          <a:latin typeface="黑体" panose="02010609060101010101" pitchFamily="49" charset="-122"/>
                          <a:ea typeface="黑体" panose="02010609060101010101" pitchFamily="49" charset="-122"/>
                          <a:cs typeface="Times New Roman" pitchFamily="18" charset="0"/>
                        </a:rPr>
                        <a:t> 11</a:t>
                      </a:r>
                      <a:endParaRPr lang="zh-CN" sz="1800" b="1" kern="100" dirty="0">
                        <a:solidFill>
                          <a:schemeClr val="accent1"/>
                        </a:solidFill>
                        <a:effectLst/>
                        <a:latin typeface="黑体" panose="02010609060101010101" pitchFamily="49" charset="-122"/>
                        <a:ea typeface="黑体" panose="02010609060101010101" pitchFamily="49" charset="-122"/>
                        <a:cs typeface="Times New Roman" pitchFamily="18" charset="0"/>
                      </a:endParaRPr>
                    </a:p>
                  </a:txBody>
                  <a:tcPr marL="68580" marR="68580" marT="0" marB="0"/>
                </a:tc>
                <a:tc>
                  <a:txBody>
                    <a:bodyPr/>
                    <a:lstStyle/>
                    <a:p>
                      <a:pPr algn="ctr">
                        <a:lnSpc>
                          <a:spcPct val="150000"/>
                        </a:lnSpc>
                        <a:spcAft>
                          <a:spcPts val="0"/>
                        </a:spcAft>
                      </a:pPr>
                      <a:r>
                        <a:rPr lang="en-US" sz="2400" b="1" kern="100" dirty="0">
                          <a:solidFill>
                            <a:schemeClr val="accent1"/>
                          </a:solidFill>
                          <a:effectLst/>
                          <a:latin typeface="黑体" panose="02010609060101010101" pitchFamily="49" charset="-122"/>
                          <a:ea typeface="黑体" panose="02010609060101010101" pitchFamily="49" charset="-122"/>
                          <a:cs typeface="Times New Roman" pitchFamily="18" charset="0"/>
                        </a:rPr>
                        <a:t> 13</a:t>
                      </a:r>
                      <a:endParaRPr lang="zh-CN" sz="1800" b="1" kern="100" dirty="0">
                        <a:solidFill>
                          <a:schemeClr val="accent1"/>
                        </a:solidFill>
                        <a:effectLst/>
                        <a:latin typeface="黑体" panose="02010609060101010101" pitchFamily="49" charset="-122"/>
                        <a:ea typeface="黑体" panose="02010609060101010101" pitchFamily="49" charset="-122"/>
                        <a:cs typeface="Times New Roman" pitchFamily="18" charset="0"/>
                      </a:endParaRPr>
                    </a:p>
                  </a:txBody>
                  <a:tcPr marL="68580" marR="68580" marT="0" marB="0"/>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64728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AutoShape 4" descr="羊皮纸"/>
          <p:cNvSpPr>
            <a:spLocks noChangeArrowheads="1"/>
          </p:cNvSpPr>
          <p:nvPr/>
        </p:nvSpPr>
        <p:spPr bwMode="auto">
          <a:xfrm>
            <a:off x="2495550" y="981075"/>
            <a:ext cx="6840538" cy="5233988"/>
          </a:xfrm>
          <a:prstGeom prst="verticalScroll">
            <a:avLst>
              <a:gd name="adj" fmla="val 12500"/>
            </a:avLst>
          </a:prstGeom>
          <a:blipFill dpi="0" rotWithShape="1">
            <a:blip r:embed="rId2" cstate="print"/>
            <a:srcRect/>
            <a:tile tx="0" ty="0" sx="100000" sy="100000" flip="none" algn="tl"/>
          </a:blipFill>
          <a:ln w="12700">
            <a:solidFill>
              <a:srgbClr val="FF9900"/>
            </a:solidFill>
            <a:round/>
            <a:headEnd/>
            <a:tailEnd/>
          </a:ln>
        </p:spPr>
        <p:txBody>
          <a:bodyPr lIns="63500" tIns="97200" rIns="63500" bIns="61200" anchor="ctr"/>
          <a:lstStyle/>
          <a:p>
            <a:pPr algn="ctr" eaLnBrk="0" hangingPunct="0"/>
            <a:endParaRPr lang="zh-CN" altLang="en-US"/>
          </a:p>
        </p:txBody>
      </p:sp>
      <p:sp>
        <p:nvSpPr>
          <p:cNvPr id="18435" name="Rectangle 5"/>
          <p:cNvSpPr>
            <a:spLocks noChangeArrowheads="1"/>
          </p:cNvSpPr>
          <p:nvPr/>
        </p:nvSpPr>
        <p:spPr bwMode="auto">
          <a:xfrm>
            <a:off x="3952875" y="1071564"/>
            <a:ext cx="4679950" cy="511175"/>
          </a:xfrm>
          <a:prstGeom prst="rect">
            <a:avLst/>
          </a:prstGeom>
          <a:noFill/>
          <a:ln w="9525">
            <a:noFill/>
            <a:miter lim="800000"/>
            <a:headEnd/>
            <a:tailEnd/>
          </a:ln>
        </p:spPr>
        <p:txBody>
          <a:bodyPr/>
          <a:lstStyle/>
          <a:p>
            <a:pPr algn="ctr" eaLnBrk="0" hangingPunct="0">
              <a:lnSpc>
                <a:spcPct val="87000"/>
              </a:lnSpc>
            </a:pPr>
            <a:r>
              <a:rPr lang="zh-CN" altLang="en-US" sz="2800" dirty="0">
                <a:solidFill>
                  <a:srgbClr val="FF0000"/>
                </a:solidFill>
                <a:latin typeface="楷体_GB2312"/>
                <a:ea typeface="楷体_GB2312"/>
                <a:cs typeface="楷体_GB2312"/>
              </a:rPr>
              <a:t>第八部分：虚拟存储器</a:t>
            </a:r>
          </a:p>
        </p:txBody>
      </p:sp>
      <p:sp>
        <p:nvSpPr>
          <p:cNvPr id="18436" name="Rectangle 6"/>
          <p:cNvSpPr>
            <a:spLocks noChangeArrowheads="1"/>
          </p:cNvSpPr>
          <p:nvPr/>
        </p:nvSpPr>
        <p:spPr bwMode="auto">
          <a:xfrm>
            <a:off x="3810000" y="1857375"/>
            <a:ext cx="4679950" cy="3786188"/>
          </a:xfrm>
          <a:prstGeom prst="rect">
            <a:avLst/>
          </a:prstGeom>
          <a:noFill/>
          <a:ln w="28575">
            <a:solidFill>
              <a:srgbClr val="05AD01"/>
            </a:solidFill>
            <a:miter lim="800000"/>
            <a:headEnd/>
            <a:tailEnd/>
          </a:ln>
        </p:spPr>
        <p:txBody>
          <a:bodyPr lIns="63500" tIns="133200" rIns="63500" bIns="133200"/>
          <a:lstStyle/>
          <a:p>
            <a:pPr marL="609600" indent="-609600">
              <a:lnSpc>
                <a:spcPct val="75000"/>
              </a:lnSpc>
              <a:spcBef>
                <a:spcPct val="65000"/>
              </a:spcBef>
              <a:buClr>
                <a:srgbClr val="FF0000"/>
              </a:buClr>
              <a:buFont typeface="Wingdings" pitchFamily="2" charset="2"/>
              <a:buAutoNum type="ea1JpnChsDbPeriod"/>
            </a:pPr>
            <a:r>
              <a:rPr lang="zh-CN" altLang="en-US" sz="2000" dirty="0">
                <a:solidFill>
                  <a:schemeClr val="accent2"/>
                </a:solidFill>
              </a:rPr>
              <a:t>辅助存储器</a:t>
            </a:r>
            <a:endParaRPr lang="en-US" altLang="zh-CN" sz="2000" dirty="0">
              <a:solidFill>
                <a:schemeClr val="accent2"/>
              </a:solidFill>
            </a:endParaRPr>
          </a:p>
          <a:p>
            <a:pPr marL="809625" lvl="1" indent="-352425">
              <a:lnSpc>
                <a:spcPct val="75000"/>
              </a:lnSpc>
              <a:spcBef>
                <a:spcPct val="65000"/>
              </a:spcBef>
              <a:buClr>
                <a:srgbClr val="FF0000"/>
              </a:buClr>
              <a:buFont typeface="楷体_GB2312"/>
              <a:buAutoNum type="arabicPeriod"/>
            </a:pPr>
            <a:r>
              <a:rPr lang="zh-CN" altLang="en-US" dirty="0">
                <a:solidFill>
                  <a:schemeClr val="accent2"/>
                </a:solidFill>
              </a:rPr>
              <a:t>磁记录方式</a:t>
            </a:r>
            <a:endParaRPr lang="en-US" altLang="zh-CN" dirty="0">
              <a:solidFill>
                <a:schemeClr val="accent2"/>
              </a:solidFill>
            </a:endParaRPr>
          </a:p>
          <a:p>
            <a:pPr marL="809625" lvl="1" indent="-352425">
              <a:lnSpc>
                <a:spcPct val="75000"/>
              </a:lnSpc>
              <a:spcBef>
                <a:spcPct val="65000"/>
              </a:spcBef>
              <a:buClr>
                <a:srgbClr val="FF0000"/>
              </a:buClr>
              <a:buFont typeface="楷体_GB2312"/>
              <a:buAutoNum type="arabicPeriod"/>
            </a:pPr>
            <a:r>
              <a:rPr lang="zh-CN" altLang="en-US" dirty="0">
                <a:solidFill>
                  <a:schemeClr val="accent2"/>
                </a:solidFill>
              </a:rPr>
              <a:t>硬磁盘存储器</a:t>
            </a:r>
            <a:endParaRPr lang="en-US" altLang="zh-CN" dirty="0">
              <a:solidFill>
                <a:schemeClr val="accent2"/>
              </a:solidFill>
            </a:endParaRPr>
          </a:p>
          <a:p>
            <a:pPr marL="809625" lvl="1" indent="-352425">
              <a:lnSpc>
                <a:spcPct val="75000"/>
              </a:lnSpc>
              <a:spcBef>
                <a:spcPct val="65000"/>
              </a:spcBef>
              <a:buClr>
                <a:srgbClr val="FF0000"/>
              </a:buClr>
              <a:buFont typeface="楷体_GB2312"/>
              <a:buAutoNum type="arabicPeriod"/>
            </a:pPr>
            <a:r>
              <a:rPr lang="zh-CN" altLang="en-US" dirty="0">
                <a:solidFill>
                  <a:schemeClr val="accent2"/>
                </a:solidFill>
              </a:rPr>
              <a:t>磁盘的类型</a:t>
            </a:r>
            <a:endParaRPr lang="en-US" altLang="zh-CN" dirty="0">
              <a:solidFill>
                <a:schemeClr val="accent2"/>
              </a:solidFill>
            </a:endParaRPr>
          </a:p>
          <a:p>
            <a:pPr marL="809625" lvl="1" indent="-352425">
              <a:lnSpc>
                <a:spcPct val="75000"/>
              </a:lnSpc>
              <a:spcBef>
                <a:spcPct val="65000"/>
              </a:spcBef>
              <a:buClr>
                <a:srgbClr val="FF0000"/>
              </a:buClr>
              <a:buFont typeface="楷体_GB2312"/>
              <a:buAutoNum type="arabicPeriod"/>
            </a:pPr>
            <a:r>
              <a:rPr lang="zh-CN" altLang="en-US" dirty="0">
                <a:solidFill>
                  <a:schemeClr val="accent2"/>
                </a:solidFill>
              </a:rPr>
              <a:t>光盘存储器</a:t>
            </a:r>
            <a:endParaRPr lang="zh-CN" altLang="en-US" sz="2000" dirty="0">
              <a:solidFill>
                <a:schemeClr val="accent2"/>
              </a:solidFill>
            </a:endParaRPr>
          </a:p>
          <a:p>
            <a:pPr marL="609600" indent="-609600">
              <a:lnSpc>
                <a:spcPct val="75000"/>
              </a:lnSpc>
              <a:spcBef>
                <a:spcPct val="65000"/>
              </a:spcBef>
              <a:buClr>
                <a:srgbClr val="FF0000"/>
              </a:buClr>
              <a:buFont typeface="Wingdings" pitchFamily="2" charset="2"/>
              <a:buAutoNum type="ea1JpnChsDbPeriod"/>
            </a:pPr>
            <a:r>
              <a:rPr lang="zh-CN" altLang="en-US" sz="2000" dirty="0">
                <a:solidFill>
                  <a:srgbClr val="B2B2B2"/>
                </a:solidFill>
              </a:rPr>
              <a:t>虚拟存储器</a:t>
            </a:r>
          </a:p>
        </p:txBody>
      </p:sp>
      <p:sp>
        <p:nvSpPr>
          <p:cNvPr id="5" name="左箭头 4"/>
          <p:cNvSpPr>
            <a:spLocks noChangeArrowheads="1"/>
          </p:cNvSpPr>
          <p:nvPr/>
        </p:nvSpPr>
        <p:spPr bwMode="auto">
          <a:xfrm>
            <a:off x="6238876" y="2708920"/>
            <a:ext cx="714375" cy="285750"/>
          </a:xfrm>
          <a:prstGeom prst="leftArrow">
            <a:avLst>
              <a:gd name="adj1" fmla="val 50000"/>
              <a:gd name="adj2" fmla="val 50000"/>
            </a:avLst>
          </a:prstGeom>
          <a:solidFill>
            <a:srgbClr val="FFFF00"/>
          </a:solidFill>
          <a:ln w="12700" algn="ctr">
            <a:solidFill>
              <a:schemeClr val="tx1"/>
            </a:solidFill>
            <a:round/>
            <a:headEnd/>
            <a:tailEnd/>
          </a:ln>
        </p:spPr>
        <p:txBody>
          <a:bodyPr/>
          <a:lstStyle/>
          <a:p>
            <a:pPr algn="ctr" eaLnBrk="0" hangingPunct="0"/>
            <a:endParaRPr lang="zh-CN" altLang="en-US"/>
          </a:p>
        </p:txBody>
      </p:sp>
    </p:spTree>
    <p:extLst>
      <p:ext uri="{BB962C8B-B14F-4D97-AF65-F5344CB8AC3E}">
        <p14:creationId xmlns:p14="http://schemas.microsoft.com/office/powerpoint/2010/main" val="1032467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191344" y="225017"/>
            <a:ext cx="5257800" cy="373062"/>
          </a:xfrm>
        </p:spPr>
        <p:txBody>
          <a:bodyPr/>
          <a:lstStyle/>
          <a:p>
            <a:r>
              <a:rPr lang="zh-CN" altLang="en-US" dirty="0"/>
              <a:t>硬磁盘基本结构</a:t>
            </a:r>
            <a:endParaRPr lang="en-US" altLang="zh-CN" dirty="0"/>
          </a:p>
        </p:txBody>
      </p:sp>
      <p:sp>
        <p:nvSpPr>
          <p:cNvPr id="19459" name="Rectangle 3"/>
          <p:cNvSpPr>
            <a:spLocks noGrp="1" noChangeArrowheads="1"/>
          </p:cNvSpPr>
          <p:nvPr>
            <p:ph type="body" idx="1"/>
          </p:nvPr>
        </p:nvSpPr>
        <p:spPr>
          <a:xfrm>
            <a:off x="479376" y="836712"/>
            <a:ext cx="11161240" cy="2436564"/>
          </a:xfrm>
        </p:spPr>
        <p:txBody>
          <a:bodyPr/>
          <a:lstStyle/>
          <a:p>
            <a:r>
              <a:rPr lang="zh-CN" altLang="en-US" sz="2800" dirty="0"/>
              <a:t>硬磁盘存储器的基本结构 </a:t>
            </a:r>
            <a:endParaRPr lang="en-US" altLang="zh-CN" sz="2800" dirty="0"/>
          </a:p>
          <a:p>
            <a:pPr lvl="1">
              <a:lnSpc>
                <a:spcPct val="150000"/>
              </a:lnSpc>
            </a:pPr>
            <a:r>
              <a:rPr lang="zh-CN" altLang="en-US" dirty="0"/>
              <a:t>磁盘控制器 ＋ 磁盘驱动器（盘片） </a:t>
            </a:r>
            <a:endParaRPr lang="en-US" altLang="zh-CN" dirty="0"/>
          </a:p>
          <a:p>
            <a:pPr lvl="1">
              <a:lnSpc>
                <a:spcPct val="150000"/>
              </a:lnSpc>
            </a:pPr>
            <a:r>
              <a:rPr lang="zh-CN" altLang="en-US" dirty="0"/>
              <a:t>磁盘控制器：将主机发来的命令转化为对驱动器的控制命令，实现主机和驱动器之间的数据格式转化和传送，并控制驱动器读写 </a:t>
            </a:r>
            <a:endParaRPr lang="en-US" altLang="zh-CN" dirty="0"/>
          </a:p>
          <a:p>
            <a:pPr lvl="1">
              <a:lnSpc>
                <a:spcPct val="150000"/>
              </a:lnSpc>
            </a:pPr>
            <a:r>
              <a:rPr lang="zh-CN" altLang="en-US" dirty="0"/>
              <a:t>磁盘驱动器（盘片） ：存储和读写数据 </a:t>
            </a: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99656" y="4005065"/>
            <a:ext cx="5924550" cy="1990725"/>
          </a:xfrm>
          <a:prstGeom prst="rect">
            <a:avLst/>
          </a:prstGeom>
        </p:spPr>
      </p:pic>
    </p:spTree>
    <p:extLst>
      <p:ext uri="{BB962C8B-B14F-4D97-AF65-F5344CB8AC3E}">
        <p14:creationId xmlns:p14="http://schemas.microsoft.com/office/powerpoint/2010/main" val="10405388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191344" y="197635"/>
            <a:ext cx="5257800" cy="373062"/>
          </a:xfrm>
        </p:spPr>
        <p:txBody>
          <a:bodyPr/>
          <a:lstStyle/>
          <a:p>
            <a:r>
              <a:rPr lang="zh-CN" altLang="en-US"/>
              <a:t>硬磁盘基本结构</a:t>
            </a:r>
            <a:endParaRPr lang="en-US" altLang="zh-CN"/>
          </a:p>
        </p:txBody>
      </p:sp>
      <p:sp>
        <p:nvSpPr>
          <p:cNvPr id="19459" name="Rectangle 3"/>
          <p:cNvSpPr>
            <a:spLocks noGrp="1" noChangeArrowheads="1"/>
          </p:cNvSpPr>
          <p:nvPr>
            <p:ph type="body" idx="1"/>
          </p:nvPr>
        </p:nvSpPr>
        <p:spPr>
          <a:xfrm>
            <a:off x="335360" y="777875"/>
            <a:ext cx="7962082" cy="1474763"/>
          </a:xfrm>
        </p:spPr>
        <p:txBody>
          <a:bodyPr/>
          <a:lstStyle/>
          <a:p>
            <a:r>
              <a:rPr lang="zh-CN" altLang="en-US" sz="2800" dirty="0"/>
              <a:t>磁盘驱动器基本结构</a:t>
            </a:r>
            <a:endParaRPr lang="en-US" altLang="zh-CN" sz="2800" dirty="0"/>
          </a:p>
          <a:p>
            <a:pPr lvl="1"/>
            <a:r>
              <a:rPr lang="zh-CN" altLang="en-US" sz="2400" dirty="0"/>
              <a:t>存储机构、机械驱动机构、控制机构等 </a:t>
            </a:r>
          </a:p>
          <a:p>
            <a:pPr marL="474663" lvl="1" indent="0">
              <a:buNone/>
            </a:pPr>
            <a:r>
              <a:rPr lang="zh-CN" altLang="en-US" sz="2200" b="0" dirty="0"/>
              <a:t> </a:t>
            </a:r>
            <a:endParaRPr lang="en-US" altLang="zh-CN" sz="2200" b="0" dirty="0"/>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38204" y="2348880"/>
            <a:ext cx="7846229" cy="4081560"/>
          </a:xfrm>
          <a:prstGeom prst="rect">
            <a:avLst/>
          </a:prstGeom>
        </p:spPr>
      </p:pic>
    </p:spTree>
    <p:extLst>
      <p:ext uri="{BB962C8B-B14F-4D97-AF65-F5344CB8AC3E}">
        <p14:creationId xmlns:p14="http://schemas.microsoft.com/office/powerpoint/2010/main" val="2431374470"/>
      </p:ext>
    </p:extLst>
  </p:cSld>
  <p:clrMapOvr>
    <a:masterClrMapping/>
  </p:clrMapOvr>
</p:sld>
</file>

<file path=ppt/theme/theme1.xml><?xml version="1.0" encoding="utf-8"?>
<a:theme xmlns:a="http://schemas.openxmlformats.org/drawingml/2006/main" name="CS152-SP98">
  <a:themeElements>
    <a:clrScheme name="">
      <a:dk1>
        <a:srgbClr val="000000"/>
      </a:dk1>
      <a:lt1>
        <a:srgbClr val="FFFFFF"/>
      </a:lt1>
      <a:dk2>
        <a:srgbClr val="081D58"/>
      </a:dk2>
      <a:lt2>
        <a:srgbClr val="919191"/>
      </a:lt2>
      <a:accent1>
        <a:srgbClr val="FC0128"/>
      </a:accent1>
      <a:accent2>
        <a:srgbClr val="063DE8"/>
      </a:accent2>
      <a:accent3>
        <a:srgbClr val="FFFFFF"/>
      </a:accent3>
      <a:accent4>
        <a:srgbClr val="000000"/>
      </a:accent4>
      <a:accent5>
        <a:srgbClr val="FDAAAC"/>
      </a:accent5>
      <a:accent6>
        <a:srgbClr val="0536D2"/>
      </a:accent6>
      <a:hlink>
        <a:srgbClr val="00DFCA"/>
      </a:hlink>
      <a:folHlink>
        <a:srgbClr val="EAEC5E"/>
      </a:folHlink>
    </a:clrScheme>
    <a:fontScheme name="CS152-SP98">
      <a:majorFont>
        <a:latin typeface="楷体_GB2312"/>
        <a:ea typeface="楷体_GB2312"/>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flat" cmpd="sng" algn="ctr">
          <a:noFill/>
          <a:prstDash val="solid"/>
          <a:round/>
          <a:headEnd type="none" w="med" len="med"/>
          <a:tailEnd type="none" w="med" len="med"/>
        </a:ln>
      </a:spPr>
      <a:bodyPr vert="horz" wrap="square" lIns="63500" tIns="25400" rIns="63500" bIns="25400" numCol="1" anchor="t" anchorCtr="0" compatLnSpc="1">
        <a:spAutoFit/>
      </a:bodyPr>
      <a:lstStyle>
        <a:defPPr marL="668655" marR="0" indent="-193675" algn="l" defTabSz="914400" rtl="0" eaLnBrk="0" fontAlgn="base" latinLnBrk="0" hangingPunct="0">
          <a:lnSpc>
            <a:spcPct val="85000"/>
          </a:lnSpc>
          <a:spcBef>
            <a:spcPct val="40000"/>
          </a:spcBef>
          <a:spcAft>
            <a:spcPct val="0"/>
          </a:spcAft>
          <a:buClr>
            <a:srgbClr val="001ADC"/>
          </a:buClr>
          <a:buSzPct val="100000"/>
          <a:buFont typeface="Wingdings" panose="05000000000000000000" pitchFamily="2" charset="2"/>
          <a:buChar char="Ø"/>
          <a:defRPr kumimoji="0" 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noFill/>
        <a:ln w="12700" cap="flat" cmpd="sng" algn="ctr">
          <a:noFill/>
          <a:prstDash val="solid"/>
          <a:round/>
          <a:headEnd type="none" w="med" len="med"/>
          <a:tailEnd type="none" w="med" len="med"/>
        </a:ln>
      </a:spPr>
      <a:bodyPr vert="horz" wrap="square" lIns="63500" tIns="25400" rIns="63500" bIns="25400" numCol="1" anchor="t" anchorCtr="0" compatLnSpc="1">
        <a:spAutoFit/>
      </a:bodyPr>
      <a:lstStyle>
        <a:defPPr marL="668655" marR="0" indent="-193675" algn="l" defTabSz="914400" rtl="0" eaLnBrk="0" fontAlgn="base" latinLnBrk="0" hangingPunct="0">
          <a:lnSpc>
            <a:spcPct val="85000"/>
          </a:lnSpc>
          <a:spcBef>
            <a:spcPct val="40000"/>
          </a:spcBef>
          <a:spcAft>
            <a:spcPct val="0"/>
          </a:spcAft>
          <a:buClr>
            <a:srgbClr val="001ADC"/>
          </a:buClr>
          <a:buSzPct val="100000"/>
          <a:buFont typeface="Wingdings" panose="05000000000000000000" pitchFamily="2" charset="2"/>
          <a:buChar char="Ø"/>
          <a:defRPr kumimoji="0" 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CS152-SP98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S152-SP98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CS152-SP98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S152-SP98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S152-SP98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S152-SP98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CS152-SP98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CS152-SP98">
  <a:themeElements>
    <a:clrScheme name="">
      <a:dk1>
        <a:srgbClr val="000000"/>
      </a:dk1>
      <a:lt1>
        <a:srgbClr val="FFFFFF"/>
      </a:lt1>
      <a:dk2>
        <a:srgbClr val="081D58"/>
      </a:dk2>
      <a:lt2>
        <a:srgbClr val="919191"/>
      </a:lt2>
      <a:accent1>
        <a:srgbClr val="FC0128"/>
      </a:accent1>
      <a:accent2>
        <a:srgbClr val="063DE8"/>
      </a:accent2>
      <a:accent3>
        <a:srgbClr val="FFFFFF"/>
      </a:accent3>
      <a:accent4>
        <a:srgbClr val="000000"/>
      </a:accent4>
      <a:accent5>
        <a:srgbClr val="FDAAAC"/>
      </a:accent5>
      <a:accent6>
        <a:srgbClr val="0536D2"/>
      </a:accent6>
      <a:hlink>
        <a:srgbClr val="00DFCA"/>
      </a:hlink>
      <a:folHlink>
        <a:srgbClr val="EAEC5E"/>
      </a:folHlink>
    </a:clrScheme>
    <a:fontScheme name="CS152-SP98">
      <a:majorFont>
        <a:latin typeface="楷体_GB2312"/>
        <a:ea typeface="楷体_GB2312"/>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F6F5BD"/>
        </a:solidFill>
        <a:ln w="12700">
          <a:solidFill>
            <a:schemeClr val="tx1"/>
          </a:solidFill>
          <a:miter lim="800000"/>
        </a:ln>
      </a:spPr>
      <a:bodyPr lIns="90487" tIns="44450" rIns="90487" bIns="44450">
        <a:spAutoFit/>
      </a:bodyPr>
      <a:lstStyle>
        <a:defPPr>
          <a:lnSpc>
            <a:spcPct val="100000"/>
          </a:lnSpc>
          <a:buNone/>
          <a:tabLst>
            <a:tab pos="292100" algn="l"/>
          </a:tabLst>
          <a:defRPr dirty="0">
            <a:latin typeface="Courier New" panose="02070309020205020404" pitchFamily="49" charset="0"/>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ctr" defTabSz="914400" rtl="0" eaLnBrk="0" fontAlgn="base" latinLnBrk="0" hangingPunct="0">
          <a:lnSpc>
            <a:spcPct val="100000"/>
          </a:lnSpc>
          <a:spcBef>
            <a:spcPct val="0"/>
          </a:spcBef>
          <a:spcAft>
            <a:spcPct val="0"/>
          </a:spcAft>
          <a:buClrTx/>
          <a:buSzTx/>
          <a:buFontTx/>
          <a:buNone/>
          <a:defRPr kumimoji="0" lang="en-US" sz="2400" b="0" i="0" u="none" strike="noStrike" cap="none" normalizeH="0" baseline="0" smtClean="0">
            <a:ln>
              <a:noFill/>
            </a:ln>
            <a:solidFill>
              <a:schemeClr val="accent1"/>
            </a:solidFill>
            <a:effectLst/>
            <a:latin typeface="Arial" panose="020B0604020202020204" pitchFamily="34" charset="0"/>
          </a:defRPr>
        </a:defPPr>
      </a:lstStyle>
    </a:lnDef>
    <a:txDef>
      <a:spPr>
        <a:noFill/>
      </a:spPr>
      <a:bodyPr wrap="square" rtlCol="0">
        <a:spAutoFit/>
      </a:bodyPr>
      <a:lstStyle>
        <a:defPPr>
          <a:buNone/>
          <a:defRPr dirty="0">
            <a:latin typeface="Calibri" panose="020F0502020204030204" pitchFamily="34" charset="0"/>
          </a:defRPr>
        </a:defPPr>
      </a:lstStyle>
    </a:txDef>
  </a:objectDefaults>
  <a:extraClrSchemeLst>
    <a:extraClrScheme>
      <a:clrScheme name="CS152-SP98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S152-SP98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CS152-SP98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S152-SP98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S152-SP98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S152-SP98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CS152-SP98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081D58"/>
      </a:dk2>
      <a:lt2>
        <a:srgbClr val="919191"/>
      </a:lt2>
      <a:accent1>
        <a:srgbClr val="FC0128"/>
      </a:accent1>
      <a:accent2>
        <a:srgbClr val="063DE8"/>
      </a:accent2>
      <a:accent3>
        <a:srgbClr val="FFFFFF"/>
      </a:accent3>
      <a:accent4>
        <a:srgbClr val="000000"/>
      </a:accent4>
      <a:accent5>
        <a:srgbClr val="FDAAAC"/>
      </a:accent5>
      <a:accent6>
        <a:srgbClr val="0536D2"/>
      </a:accent6>
      <a:hlink>
        <a:srgbClr val="00DFCA"/>
      </a:hlink>
      <a:folHlink>
        <a:srgbClr val="EAEC5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
      <a:dk1>
        <a:srgbClr val="000000"/>
      </a:dk1>
      <a:lt1>
        <a:srgbClr val="FFFFFF"/>
      </a:lt1>
      <a:dk2>
        <a:srgbClr val="081D58"/>
      </a:dk2>
      <a:lt2>
        <a:srgbClr val="919191"/>
      </a:lt2>
      <a:accent1>
        <a:srgbClr val="FC0128"/>
      </a:accent1>
      <a:accent2>
        <a:srgbClr val="063DE8"/>
      </a:accent2>
      <a:accent3>
        <a:srgbClr val="FFFFFF"/>
      </a:accent3>
      <a:accent4>
        <a:srgbClr val="000000"/>
      </a:accent4>
      <a:accent5>
        <a:srgbClr val="FDAAAC"/>
      </a:accent5>
      <a:accent6>
        <a:srgbClr val="0536D2"/>
      </a:accent6>
      <a:hlink>
        <a:srgbClr val="00DFCA"/>
      </a:hlink>
      <a:folHlink>
        <a:srgbClr val="EAEC5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4466</TotalTime>
  <Pages>47</Pages>
  <Words>6793</Words>
  <Application>Microsoft Macintosh PowerPoint</Application>
  <PresentationFormat>宽屏</PresentationFormat>
  <Paragraphs>518</Paragraphs>
  <Slides>62</Slides>
  <Notes>35</Notes>
  <HiddenSlides>0</HiddenSlides>
  <MMClips>0</MMClips>
  <ScaleCrop>false</ScaleCrop>
  <HeadingPairs>
    <vt:vector size="8" baseType="variant">
      <vt:variant>
        <vt:lpstr>已用的字体</vt:lpstr>
      </vt:variant>
      <vt:variant>
        <vt:i4>9</vt:i4>
      </vt:variant>
      <vt:variant>
        <vt:lpstr>主题</vt:lpstr>
      </vt:variant>
      <vt:variant>
        <vt:i4>2</vt:i4>
      </vt:variant>
      <vt:variant>
        <vt:lpstr>嵌入 OLE 服务器</vt:lpstr>
      </vt:variant>
      <vt:variant>
        <vt:i4>2</vt:i4>
      </vt:variant>
      <vt:variant>
        <vt:lpstr>幻灯片标题</vt:lpstr>
      </vt:variant>
      <vt:variant>
        <vt:i4>62</vt:i4>
      </vt:variant>
    </vt:vector>
  </HeadingPairs>
  <TitlesOfParts>
    <vt:vector size="75" baseType="lpstr">
      <vt:lpstr>黑体</vt:lpstr>
      <vt:lpstr>华文楷体</vt:lpstr>
      <vt:lpstr>楷体_GB2312</vt:lpstr>
      <vt:lpstr>宋体</vt:lpstr>
      <vt:lpstr>微软雅黑</vt:lpstr>
      <vt:lpstr>Arial Unicode MS</vt:lpstr>
      <vt:lpstr>Arial</vt:lpstr>
      <vt:lpstr>Times New Roman</vt:lpstr>
      <vt:lpstr>Wingdings</vt:lpstr>
      <vt:lpstr>CS152-SP98</vt:lpstr>
      <vt:lpstr>1_CS152-SP98</vt:lpstr>
      <vt:lpstr>VISIO</vt:lpstr>
      <vt:lpstr>Visio</vt:lpstr>
      <vt:lpstr>计算机硬件基础 （2020级）</vt:lpstr>
      <vt:lpstr>PowerPoint 演示文稿</vt:lpstr>
      <vt:lpstr>辅助存储器概述</vt:lpstr>
      <vt:lpstr>磁表面存储原理</vt:lpstr>
      <vt:lpstr>磁表面存储原理</vt:lpstr>
      <vt:lpstr>磁记录编码方式（了解）</vt:lpstr>
      <vt:lpstr>PowerPoint 演示文稿</vt:lpstr>
      <vt:lpstr>硬磁盘基本结构</vt:lpstr>
      <vt:lpstr>硬磁盘基本结构</vt:lpstr>
      <vt:lpstr>硬磁盘基本结构</vt:lpstr>
      <vt:lpstr>硬磁盘基本结构</vt:lpstr>
      <vt:lpstr>硬磁盘基本结构</vt:lpstr>
      <vt:lpstr>硬磁盘基本结构</vt:lpstr>
      <vt:lpstr>磁盘的性能参数</vt:lpstr>
      <vt:lpstr>磁盘的性能参数</vt:lpstr>
      <vt:lpstr>磁盘的性能参数</vt:lpstr>
      <vt:lpstr>固态硬盘</vt:lpstr>
      <vt:lpstr>固态硬盘</vt:lpstr>
      <vt:lpstr>固态硬盘相对机械硬盘的优点</vt:lpstr>
      <vt:lpstr>　固态硬盘缺点</vt:lpstr>
      <vt:lpstr>　固态硬盘 VS 机械硬盘大小</vt:lpstr>
      <vt:lpstr>PowerPoint 演示文稿</vt:lpstr>
      <vt:lpstr>磁盘的类型</vt:lpstr>
      <vt:lpstr>硬磁盘的类型</vt:lpstr>
      <vt:lpstr>硬磁盘的类型</vt:lpstr>
      <vt:lpstr>硬磁盘的类型</vt:lpstr>
      <vt:lpstr>硬磁盘的类型</vt:lpstr>
      <vt:lpstr>硬磁盘的类型</vt:lpstr>
      <vt:lpstr>硬磁盘的类型</vt:lpstr>
      <vt:lpstr>硬磁盘的类型</vt:lpstr>
      <vt:lpstr>PowerPoint 演示文稿</vt:lpstr>
      <vt:lpstr>概述</vt:lpstr>
      <vt:lpstr>概述</vt:lpstr>
      <vt:lpstr>概述</vt:lpstr>
      <vt:lpstr>概述</vt:lpstr>
      <vt:lpstr>概述</vt:lpstr>
      <vt:lpstr>32位程序在内存中的存放</vt:lpstr>
      <vt:lpstr>概述</vt:lpstr>
      <vt:lpstr>概述</vt:lpstr>
      <vt:lpstr>概述</vt:lpstr>
      <vt:lpstr>概述</vt:lpstr>
      <vt:lpstr>概述</vt:lpstr>
      <vt:lpstr>概述</vt:lpstr>
      <vt:lpstr>PowerPoint 演示文稿</vt:lpstr>
      <vt:lpstr>页式虚拟存储器</vt:lpstr>
      <vt:lpstr>页式虚拟存储器</vt:lpstr>
      <vt:lpstr>页式虚拟存储器</vt:lpstr>
      <vt:lpstr>页式虚拟存储器</vt:lpstr>
      <vt:lpstr>页式虚拟存储器</vt:lpstr>
      <vt:lpstr>页式虚拟存储器</vt:lpstr>
      <vt:lpstr>页式虚拟存储器</vt:lpstr>
      <vt:lpstr>页式虚拟存储器</vt:lpstr>
      <vt:lpstr>页式虚拟存储器</vt:lpstr>
      <vt:lpstr>页式虚拟存储器</vt:lpstr>
      <vt:lpstr>页式虚拟存储器</vt:lpstr>
      <vt:lpstr>页式虚拟存储器</vt:lpstr>
      <vt:lpstr>页式虚拟存储器</vt:lpstr>
      <vt:lpstr>页式虚拟存储器</vt:lpstr>
      <vt:lpstr>举例</vt:lpstr>
      <vt:lpstr>访问内存的性能计算举例</vt:lpstr>
      <vt:lpstr>作业</vt:lpstr>
      <vt:lpstr>作业</vt:lpstr>
    </vt:vector>
  </TitlesOfParts>
  <Company>BUAA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dc:title>
  <dc:creator>lxd</dc:creator>
  <dc:description>lecture 1</dc:description>
  <cp:lastModifiedBy>王 新元</cp:lastModifiedBy>
  <cp:revision>418</cp:revision>
  <cp:lastPrinted>2015-10-29T05:44:00Z</cp:lastPrinted>
  <dcterms:created xsi:type="dcterms:W3CDTF">1997-08-19T16:58:00Z</dcterms:created>
  <dcterms:modified xsi:type="dcterms:W3CDTF">2022-01-04T03:42:23Z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2052-11.1.0.9995</vt:lpwstr>
  </property>
</Properties>
</file>